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0"/>
  </p:notesMasterIdLst>
  <p:sldIdLst>
    <p:sldId id="256" r:id="rId2"/>
    <p:sldId id="258" r:id="rId3"/>
    <p:sldId id="296" r:id="rId4"/>
    <p:sldId id="260" r:id="rId5"/>
    <p:sldId id="268" r:id="rId6"/>
    <p:sldId id="324" r:id="rId7"/>
    <p:sldId id="269" r:id="rId8"/>
    <p:sldId id="325" r:id="rId9"/>
    <p:sldId id="270" r:id="rId10"/>
    <p:sldId id="297" r:id="rId11"/>
    <p:sldId id="298" r:id="rId12"/>
    <p:sldId id="299" r:id="rId13"/>
    <p:sldId id="261" r:id="rId14"/>
    <p:sldId id="263" r:id="rId15"/>
    <p:sldId id="262" r:id="rId16"/>
    <p:sldId id="301" r:id="rId17"/>
    <p:sldId id="328" r:id="rId18"/>
    <p:sldId id="302" r:id="rId19"/>
    <p:sldId id="271" r:id="rId20"/>
    <p:sldId id="303" r:id="rId21"/>
    <p:sldId id="272" r:id="rId22"/>
    <p:sldId id="304" r:id="rId23"/>
    <p:sldId id="305" r:id="rId24"/>
    <p:sldId id="306" r:id="rId25"/>
    <p:sldId id="307" r:id="rId26"/>
    <p:sldId id="308" r:id="rId27"/>
    <p:sldId id="309" r:id="rId28"/>
    <p:sldId id="273" r:id="rId29"/>
    <p:sldId id="310" r:id="rId30"/>
    <p:sldId id="311" r:id="rId31"/>
    <p:sldId id="312" r:id="rId32"/>
    <p:sldId id="313" r:id="rId33"/>
    <p:sldId id="314" r:id="rId34"/>
    <p:sldId id="274" r:id="rId35"/>
    <p:sldId id="315" r:id="rId36"/>
    <p:sldId id="275" r:id="rId37"/>
    <p:sldId id="317" r:id="rId38"/>
    <p:sldId id="316" r:id="rId39"/>
    <p:sldId id="279" r:id="rId40"/>
    <p:sldId id="318" r:id="rId41"/>
    <p:sldId id="285" r:id="rId42"/>
    <p:sldId id="321" r:id="rId43"/>
    <p:sldId id="286" r:id="rId44"/>
    <p:sldId id="282" r:id="rId45"/>
    <p:sldId id="283" r:id="rId46"/>
    <p:sldId id="281" r:id="rId47"/>
    <p:sldId id="319" r:id="rId48"/>
    <p:sldId id="288" r:id="rId49"/>
    <p:sldId id="289" r:id="rId50"/>
    <p:sldId id="290" r:id="rId51"/>
    <p:sldId id="291" r:id="rId52"/>
    <p:sldId id="323" r:id="rId53"/>
    <p:sldId id="292" r:id="rId54"/>
    <p:sldId id="320" r:id="rId55"/>
    <p:sldId id="326" r:id="rId56"/>
    <p:sldId id="327" r:id="rId57"/>
    <p:sldId id="322" r:id="rId58"/>
    <p:sldId id="280" r:id="rId5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364" autoAdjust="0"/>
  </p:normalViewPr>
  <p:slideViewPr>
    <p:cSldViewPr snapToGrid="0">
      <p:cViewPr varScale="1">
        <p:scale>
          <a:sx n="65" d="100"/>
          <a:sy n="65" d="100"/>
        </p:scale>
        <p:origin x="15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F8E976-BE8A-476B-8B3F-E384D58E0630}" type="datetimeFigureOut">
              <a:rPr lang="fr-FR" smtClean="0"/>
              <a:t>24/10/2020</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4AFE53-7ACB-4BE5-B8C2-ACDED8776358}" type="slidenum">
              <a:rPr lang="fr-FR" smtClean="0"/>
              <a:t>‹N°›</a:t>
            </a:fld>
            <a:endParaRPr lang="fr-FR"/>
          </a:p>
        </p:txBody>
      </p:sp>
    </p:spTree>
    <p:extLst>
      <p:ext uri="{BB962C8B-B14F-4D97-AF65-F5344CB8AC3E}">
        <p14:creationId xmlns:p14="http://schemas.microsoft.com/office/powerpoint/2010/main" val="2727206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Ces micronutriments sont indispensables à la bonne assimilation, à la bonne transformation, à la bonne utilisation des macronutriments. Les micronutriments ne peuvent pas être fabriqués par l’organisme et doivent impérativement être apportés par une alimentation variée, équilibrée et de bonne qualité. </a:t>
            </a:r>
            <a:endParaRPr lang="fr-FR" dirty="0"/>
          </a:p>
        </p:txBody>
      </p:sp>
      <p:sp>
        <p:nvSpPr>
          <p:cNvPr id="4" name="Espace réservé du numéro de diapositive 3"/>
          <p:cNvSpPr>
            <a:spLocks noGrp="1"/>
          </p:cNvSpPr>
          <p:nvPr>
            <p:ph type="sldNum" sz="quarter" idx="10"/>
          </p:nvPr>
        </p:nvSpPr>
        <p:spPr/>
        <p:txBody>
          <a:bodyPr/>
          <a:lstStyle/>
          <a:p>
            <a:fld id="{DA4AFE53-7ACB-4BE5-B8C2-ACDED8776358}" type="slidenum">
              <a:rPr lang="fr-FR" smtClean="0"/>
              <a:t>5</a:t>
            </a:fld>
            <a:endParaRPr lang="fr-FR"/>
          </a:p>
        </p:txBody>
      </p:sp>
    </p:spTree>
    <p:extLst>
      <p:ext uri="{BB962C8B-B14F-4D97-AF65-F5344CB8AC3E}">
        <p14:creationId xmlns:p14="http://schemas.microsoft.com/office/powerpoint/2010/main" val="2422017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C’est un schéma visuel qui propose des éléments indispensables pour une alimentation équilibrée. Pour l’interpréter, il est convenu que les aliments placés au sommet ou dans la partie supérieure sont ceux qui doivent être consommées en plus petites quantités.</a:t>
            </a:r>
          </a:p>
          <a:p>
            <a:r>
              <a:rPr lang="fr-FR" dirty="0" smtClean="0"/>
              <a:t>Ceux placés vers la base, sont ceux que l’on doit consommer avec une plus grande fréquence et en plus grande quantité.</a:t>
            </a:r>
          </a:p>
          <a:p>
            <a:endParaRPr lang="fr-FR" dirty="0"/>
          </a:p>
        </p:txBody>
      </p:sp>
      <p:sp>
        <p:nvSpPr>
          <p:cNvPr id="4" name="Espace réservé du numéro de diapositive 3"/>
          <p:cNvSpPr>
            <a:spLocks noGrp="1"/>
          </p:cNvSpPr>
          <p:nvPr>
            <p:ph type="sldNum" sz="quarter" idx="10"/>
          </p:nvPr>
        </p:nvSpPr>
        <p:spPr/>
        <p:txBody>
          <a:bodyPr/>
          <a:lstStyle/>
          <a:p>
            <a:fld id="{DA4AFE53-7ACB-4BE5-B8C2-ACDED8776358}" type="slidenum">
              <a:rPr lang="fr-FR" smtClean="0"/>
              <a:t>36</a:t>
            </a:fld>
            <a:endParaRPr lang="fr-FR"/>
          </a:p>
        </p:txBody>
      </p:sp>
    </p:spTree>
    <p:extLst>
      <p:ext uri="{BB962C8B-B14F-4D97-AF65-F5344CB8AC3E}">
        <p14:creationId xmlns:p14="http://schemas.microsoft.com/office/powerpoint/2010/main" val="835578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A4AFE53-7ACB-4BE5-B8C2-ACDED8776358}" type="slidenum">
              <a:rPr lang="fr-FR" smtClean="0"/>
              <a:t>58</a:t>
            </a:fld>
            <a:endParaRPr lang="fr-FR"/>
          </a:p>
        </p:txBody>
      </p:sp>
    </p:spTree>
    <p:extLst>
      <p:ext uri="{BB962C8B-B14F-4D97-AF65-F5344CB8AC3E}">
        <p14:creationId xmlns:p14="http://schemas.microsoft.com/office/powerpoint/2010/main" val="3558117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Ces micronutriments sont indispensables à la bonne assimilation, à la bonne transformation, à la bonne utilisation des macronutriments. Les micronutriments ne peuvent pas être fabriqués par l’organisme et doivent impérativement être apportés par une alimentation variée, équilibrée et de bonne qualité. </a:t>
            </a:r>
            <a:endParaRPr lang="fr-FR" dirty="0"/>
          </a:p>
        </p:txBody>
      </p:sp>
      <p:sp>
        <p:nvSpPr>
          <p:cNvPr id="4" name="Espace réservé du numéro de diapositive 3"/>
          <p:cNvSpPr>
            <a:spLocks noGrp="1"/>
          </p:cNvSpPr>
          <p:nvPr>
            <p:ph type="sldNum" sz="quarter" idx="10"/>
          </p:nvPr>
        </p:nvSpPr>
        <p:spPr/>
        <p:txBody>
          <a:bodyPr/>
          <a:lstStyle/>
          <a:p>
            <a:fld id="{DA4AFE53-7ACB-4BE5-B8C2-ACDED8776358}" type="slidenum">
              <a:rPr lang="fr-FR" smtClean="0"/>
              <a:t>6</a:t>
            </a:fld>
            <a:endParaRPr lang="fr-FR"/>
          </a:p>
        </p:txBody>
      </p:sp>
    </p:spTree>
    <p:extLst>
      <p:ext uri="{BB962C8B-B14F-4D97-AF65-F5344CB8AC3E}">
        <p14:creationId xmlns:p14="http://schemas.microsoft.com/office/powerpoint/2010/main" val="335936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u="none" strike="noStrike" kern="1200" baseline="0" dirty="0" smtClean="0">
                <a:solidFill>
                  <a:schemeClr val="tx1"/>
                </a:solidFill>
                <a:latin typeface="+mn-lt"/>
                <a:ea typeface="+mn-ea"/>
                <a:cs typeface="+mn-cs"/>
              </a:rPr>
              <a:t>3.1. Les besoins nutritionnels</a:t>
            </a:r>
          </a:p>
          <a:p>
            <a:r>
              <a:rPr lang="fr-FR" sz="1200" b="0" i="0" u="none" strike="noStrike" kern="1200" baseline="0" dirty="0" smtClean="0">
                <a:solidFill>
                  <a:schemeClr val="tx1"/>
                </a:solidFill>
                <a:latin typeface="+mn-lt"/>
                <a:ea typeface="+mn-ea"/>
                <a:cs typeface="+mn-cs"/>
              </a:rPr>
              <a:t>Le </a:t>
            </a:r>
            <a:r>
              <a:rPr lang="fr-FR" sz="1200" b="1" i="0" u="none" strike="noStrike" kern="1200" baseline="0" dirty="0" smtClean="0">
                <a:solidFill>
                  <a:schemeClr val="tx1"/>
                </a:solidFill>
                <a:latin typeface="+mn-lt"/>
                <a:ea typeface="+mn-ea"/>
                <a:cs typeface="+mn-cs"/>
              </a:rPr>
              <a:t>besoin </a:t>
            </a:r>
            <a:r>
              <a:rPr lang="fr-FR" sz="1200" b="0" i="0" u="none" strike="noStrike" kern="1200" baseline="0" dirty="0" smtClean="0">
                <a:solidFill>
                  <a:schemeClr val="tx1"/>
                </a:solidFill>
                <a:latin typeface="+mn-lt"/>
                <a:ea typeface="+mn-ea"/>
                <a:cs typeface="+mn-cs"/>
              </a:rPr>
              <a:t>en énergie ou nutriment représente la quantité de cette énergie ou nutriment nécessaire</a:t>
            </a:r>
          </a:p>
          <a:p>
            <a:r>
              <a:rPr lang="fr-FR" sz="1200" b="0" i="0" u="none" strike="noStrike" kern="1200" baseline="0" dirty="0" smtClean="0">
                <a:solidFill>
                  <a:schemeClr val="tx1"/>
                </a:solidFill>
                <a:latin typeface="+mn-lt"/>
                <a:ea typeface="+mn-ea"/>
                <a:cs typeface="+mn-cs"/>
              </a:rPr>
              <a:t>au fonctionnement et à l’entretien physiologique et métabolique de l’organisme en bonne</a:t>
            </a:r>
          </a:p>
          <a:p>
            <a:r>
              <a:rPr lang="fr-FR" sz="1200" b="0" i="0" u="none" strike="noStrike" kern="1200" baseline="0" dirty="0" smtClean="0">
                <a:solidFill>
                  <a:schemeClr val="tx1"/>
                </a:solidFill>
                <a:latin typeface="+mn-lt"/>
                <a:ea typeface="+mn-ea"/>
                <a:cs typeface="+mn-cs"/>
              </a:rPr>
              <a:t>santé. Il comprend la thermorégulation, l’activité physique ainsi que les besoins dus à une situation</a:t>
            </a:r>
          </a:p>
          <a:p>
            <a:r>
              <a:rPr lang="fr-FR" sz="1200" b="0" i="0" u="none" strike="noStrike" kern="1200" baseline="0" dirty="0" smtClean="0">
                <a:solidFill>
                  <a:schemeClr val="tx1"/>
                </a:solidFill>
                <a:latin typeface="+mn-lt"/>
                <a:ea typeface="+mn-ea"/>
                <a:cs typeface="+mn-cs"/>
              </a:rPr>
              <a:t>physiologique particulière (croissance, gestation et lactation).</a:t>
            </a:r>
            <a:endParaRPr lang="fr-FR" dirty="0"/>
          </a:p>
        </p:txBody>
      </p:sp>
      <p:sp>
        <p:nvSpPr>
          <p:cNvPr id="4" name="Espace réservé du numéro de diapositive 3"/>
          <p:cNvSpPr>
            <a:spLocks noGrp="1"/>
          </p:cNvSpPr>
          <p:nvPr>
            <p:ph type="sldNum" sz="quarter" idx="10"/>
          </p:nvPr>
        </p:nvSpPr>
        <p:spPr/>
        <p:txBody>
          <a:bodyPr/>
          <a:lstStyle/>
          <a:p>
            <a:fld id="{DA4AFE53-7ACB-4BE5-B8C2-ACDED8776358}" type="slidenum">
              <a:rPr lang="fr-FR" smtClean="0"/>
              <a:t>7</a:t>
            </a:fld>
            <a:endParaRPr lang="fr-FR"/>
          </a:p>
        </p:txBody>
      </p:sp>
    </p:spTree>
    <p:extLst>
      <p:ext uri="{BB962C8B-B14F-4D97-AF65-F5344CB8AC3E}">
        <p14:creationId xmlns:p14="http://schemas.microsoft.com/office/powerpoint/2010/main" val="1648797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u="none" strike="noStrike" kern="1200" baseline="0" dirty="0" smtClean="0">
                <a:solidFill>
                  <a:schemeClr val="tx1"/>
                </a:solidFill>
                <a:latin typeface="+mn-lt"/>
                <a:ea typeface="+mn-ea"/>
                <a:cs typeface="+mn-cs"/>
              </a:rPr>
              <a:t>3.1. Les besoins nutritionnels</a:t>
            </a:r>
          </a:p>
          <a:p>
            <a:r>
              <a:rPr lang="fr-FR" sz="1200" b="0" i="0" u="none" strike="noStrike" kern="1200" baseline="0" dirty="0" smtClean="0">
                <a:solidFill>
                  <a:schemeClr val="tx1"/>
                </a:solidFill>
                <a:latin typeface="+mn-lt"/>
                <a:ea typeface="+mn-ea"/>
                <a:cs typeface="+mn-cs"/>
              </a:rPr>
              <a:t>Le </a:t>
            </a:r>
            <a:r>
              <a:rPr lang="fr-FR" sz="1200" b="1" i="0" u="none" strike="noStrike" kern="1200" baseline="0" dirty="0" smtClean="0">
                <a:solidFill>
                  <a:schemeClr val="tx1"/>
                </a:solidFill>
                <a:latin typeface="+mn-lt"/>
                <a:ea typeface="+mn-ea"/>
                <a:cs typeface="+mn-cs"/>
              </a:rPr>
              <a:t>besoin </a:t>
            </a:r>
            <a:r>
              <a:rPr lang="fr-FR" sz="1200" b="0" i="0" u="none" strike="noStrike" kern="1200" baseline="0" dirty="0" smtClean="0">
                <a:solidFill>
                  <a:schemeClr val="tx1"/>
                </a:solidFill>
                <a:latin typeface="+mn-lt"/>
                <a:ea typeface="+mn-ea"/>
                <a:cs typeface="+mn-cs"/>
              </a:rPr>
              <a:t>en énergie ou nutriment représente la quantité de cette énergie ou nutriment nécessaire</a:t>
            </a:r>
          </a:p>
          <a:p>
            <a:r>
              <a:rPr lang="fr-FR" sz="1200" b="0" i="0" u="none" strike="noStrike" kern="1200" baseline="0" dirty="0" smtClean="0">
                <a:solidFill>
                  <a:schemeClr val="tx1"/>
                </a:solidFill>
                <a:latin typeface="+mn-lt"/>
                <a:ea typeface="+mn-ea"/>
                <a:cs typeface="+mn-cs"/>
              </a:rPr>
              <a:t>au fonctionnement et à l’entretien physiologique et métabolique de l’organisme en bonne</a:t>
            </a:r>
          </a:p>
          <a:p>
            <a:r>
              <a:rPr lang="fr-FR" sz="1200" b="0" i="0" u="none" strike="noStrike" kern="1200" baseline="0" dirty="0" smtClean="0">
                <a:solidFill>
                  <a:schemeClr val="tx1"/>
                </a:solidFill>
                <a:latin typeface="+mn-lt"/>
                <a:ea typeface="+mn-ea"/>
                <a:cs typeface="+mn-cs"/>
              </a:rPr>
              <a:t>santé. Il comprend la thermorégulation, l’activité physique ainsi que les besoins dus à une situation</a:t>
            </a:r>
          </a:p>
          <a:p>
            <a:r>
              <a:rPr lang="fr-FR" sz="1200" b="0" i="0" u="none" strike="noStrike" kern="1200" baseline="0" dirty="0" smtClean="0">
                <a:solidFill>
                  <a:schemeClr val="tx1"/>
                </a:solidFill>
                <a:latin typeface="+mn-lt"/>
                <a:ea typeface="+mn-ea"/>
                <a:cs typeface="+mn-cs"/>
              </a:rPr>
              <a:t>physiologique particulière (croissance, gestation et lactation).</a:t>
            </a:r>
            <a:endParaRPr lang="fr-FR" dirty="0"/>
          </a:p>
        </p:txBody>
      </p:sp>
      <p:sp>
        <p:nvSpPr>
          <p:cNvPr id="4" name="Espace réservé du numéro de diapositive 3"/>
          <p:cNvSpPr>
            <a:spLocks noGrp="1"/>
          </p:cNvSpPr>
          <p:nvPr>
            <p:ph type="sldNum" sz="quarter" idx="10"/>
          </p:nvPr>
        </p:nvSpPr>
        <p:spPr/>
        <p:txBody>
          <a:bodyPr/>
          <a:lstStyle/>
          <a:p>
            <a:fld id="{DA4AFE53-7ACB-4BE5-B8C2-ACDED8776358}" type="slidenum">
              <a:rPr lang="fr-FR" smtClean="0"/>
              <a:t>8</a:t>
            </a:fld>
            <a:endParaRPr lang="fr-FR"/>
          </a:p>
        </p:txBody>
      </p:sp>
    </p:spTree>
    <p:extLst>
      <p:ext uri="{BB962C8B-B14F-4D97-AF65-F5344CB8AC3E}">
        <p14:creationId xmlns:p14="http://schemas.microsoft.com/office/powerpoint/2010/main" val="365142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A4AFE53-7ACB-4BE5-B8C2-ACDED8776358}" type="slidenum">
              <a:rPr lang="fr-FR" smtClean="0"/>
              <a:t>9</a:t>
            </a:fld>
            <a:endParaRPr lang="fr-FR"/>
          </a:p>
        </p:txBody>
      </p:sp>
    </p:spTree>
    <p:extLst>
      <p:ext uri="{BB962C8B-B14F-4D97-AF65-F5344CB8AC3E}">
        <p14:creationId xmlns:p14="http://schemas.microsoft.com/office/powerpoint/2010/main" val="844220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A4AFE53-7ACB-4BE5-B8C2-ACDED8776358}" type="slidenum">
              <a:rPr lang="fr-FR" smtClean="0"/>
              <a:t>10</a:t>
            </a:fld>
            <a:endParaRPr lang="fr-FR"/>
          </a:p>
        </p:txBody>
      </p:sp>
    </p:spTree>
    <p:extLst>
      <p:ext uri="{BB962C8B-B14F-4D97-AF65-F5344CB8AC3E}">
        <p14:creationId xmlns:p14="http://schemas.microsoft.com/office/powerpoint/2010/main" val="3450305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A4AFE53-7ACB-4BE5-B8C2-ACDED8776358}" type="slidenum">
              <a:rPr lang="fr-FR" smtClean="0"/>
              <a:t>11</a:t>
            </a:fld>
            <a:endParaRPr lang="fr-FR"/>
          </a:p>
        </p:txBody>
      </p:sp>
    </p:spTree>
    <p:extLst>
      <p:ext uri="{BB962C8B-B14F-4D97-AF65-F5344CB8AC3E}">
        <p14:creationId xmlns:p14="http://schemas.microsoft.com/office/powerpoint/2010/main" val="1165012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A4AFE53-7ACB-4BE5-B8C2-ACDED8776358}" type="slidenum">
              <a:rPr lang="fr-FR" smtClean="0"/>
              <a:t>14</a:t>
            </a:fld>
            <a:endParaRPr lang="fr-FR"/>
          </a:p>
        </p:txBody>
      </p:sp>
    </p:spTree>
    <p:extLst>
      <p:ext uri="{BB962C8B-B14F-4D97-AF65-F5344CB8AC3E}">
        <p14:creationId xmlns:p14="http://schemas.microsoft.com/office/powerpoint/2010/main" val="702992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baseline="0" dirty="0" smtClean="0">
                <a:solidFill>
                  <a:schemeClr val="tx1"/>
                </a:solidFill>
                <a:latin typeface="+mn-lt"/>
                <a:ea typeface="+mn-ea"/>
                <a:cs typeface="+mn-cs"/>
              </a:rPr>
              <a:t> La </a:t>
            </a:r>
            <a:r>
              <a:rPr lang="fr-FR" sz="1200" b="1" i="0" u="none" strike="noStrike" kern="1200" baseline="0" dirty="0" smtClean="0">
                <a:solidFill>
                  <a:schemeClr val="tx1"/>
                </a:solidFill>
                <a:latin typeface="+mn-lt"/>
                <a:ea typeface="+mn-ea"/>
                <a:cs typeface="+mn-cs"/>
              </a:rPr>
              <a:t>nutrition </a:t>
            </a:r>
            <a:r>
              <a:rPr lang="fr-FR" sz="1200" b="0" i="0" u="none" strike="noStrike" kern="1200" baseline="0" dirty="0" smtClean="0">
                <a:solidFill>
                  <a:schemeClr val="tx1"/>
                </a:solidFill>
                <a:latin typeface="+mn-lt"/>
                <a:ea typeface="+mn-ea"/>
                <a:cs typeface="+mn-cs"/>
              </a:rPr>
              <a:t>est une </a:t>
            </a:r>
            <a:r>
              <a:rPr lang="fr-FR" sz="1200" b="1" i="0" u="none" strike="noStrike" kern="1200" baseline="0" dirty="0" smtClean="0">
                <a:solidFill>
                  <a:schemeClr val="tx1"/>
                </a:solidFill>
                <a:latin typeface="+mn-lt"/>
                <a:ea typeface="+mn-ea"/>
                <a:cs typeface="+mn-cs"/>
              </a:rPr>
              <a:t>fonction assurant l’entretien de l’organisme, son maintient en vie et sa croissance en lui fournissant les matières indispensables ainsi que l’énergie dont il a besoin</a:t>
            </a:r>
            <a:r>
              <a:rPr lang="fr-FR" sz="1200" b="0" i="0" u="none" strike="noStrike" kern="1200" baseline="0" dirty="0" smtClean="0">
                <a:solidFill>
                  <a:schemeClr val="tx1"/>
                </a:solidFill>
                <a:latin typeface="+mn-lt"/>
                <a:ea typeface="+mn-ea"/>
                <a:cs typeface="+mn-cs"/>
              </a:rPr>
              <a:t>.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DA4AFE53-7ACB-4BE5-B8C2-ACDED8776358}" type="slidenum">
              <a:rPr lang="fr-FR" smtClean="0"/>
              <a:t>15</a:t>
            </a:fld>
            <a:endParaRPr lang="fr-FR"/>
          </a:p>
        </p:txBody>
      </p:sp>
    </p:spTree>
    <p:extLst>
      <p:ext uri="{BB962C8B-B14F-4D97-AF65-F5344CB8AC3E}">
        <p14:creationId xmlns:p14="http://schemas.microsoft.com/office/powerpoint/2010/main" val="1750628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82B95AFD-86DA-4259-8B01-BF2434EE9865}" type="datetime1">
              <a:rPr lang="fr-FR" smtClean="0"/>
              <a:t>24/10/2020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52D8B5D-AB05-415B-AF9B-BDD74A468CEF}" type="slidenum">
              <a:rPr lang="fr-FR" smtClean="0"/>
              <a:t>‹N°›</a:t>
            </a:fld>
            <a:endParaRPr lang="fr-FR"/>
          </a:p>
        </p:txBody>
      </p:sp>
    </p:spTree>
    <p:extLst>
      <p:ext uri="{BB962C8B-B14F-4D97-AF65-F5344CB8AC3E}">
        <p14:creationId xmlns:p14="http://schemas.microsoft.com/office/powerpoint/2010/main" val="3859381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AB3DFF4-85DE-476F-A281-D8B911F894A8}" type="datetime1">
              <a:rPr lang="fr-FR" smtClean="0"/>
              <a:t>24/10/2020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52D8B5D-AB05-415B-AF9B-BDD74A468CEF}" type="slidenum">
              <a:rPr lang="fr-FR" smtClean="0"/>
              <a:t>‹N°›</a:t>
            </a:fld>
            <a:endParaRPr lang="fr-FR"/>
          </a:p>
        </p:txBody>
      </p:sp>
    </p:spTree>
    <p:extLst>
      <p:ext uri="{BB962C8B-B14F-4D97-AF65-F5344CB8AC3E}">
        <p14:creationId xmlns:p14="http://schemas.microsoft.com/office/powerpoint/2010/main" val="3444373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ABC0DD5-42BE-4FBC-9973-3101512DCC7E}" type="datetime1">
              <a:rPr lang="fr-FR" smtClean="0"/>
              <a:t>24/10/2020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52D8B5D-AB05-415B-AF9B-BDD74A468CEF}" type="slidenum">
              <a:rPr lang="fr-FR" smtClean="0"/>
              <a:t>‹N°›</a:t>
            </a:fld>
            <a:endParaRPr lang="fr-FR"/>
          </a:p>
        </p:txBody>
      </p:sp>
    </p:spTree>
    <p:extLst>
      <p:ext uri="{BB962C8B-B14F-4D97-AF65-F5344CB8AC3E}">
        <p14:creationId xmlns:p14="http://schemas.microsoft.com/office/powerpoint/2010/main" val="920124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410965D-B6F0-48C5-8AC8-5B9D7C5C7C65}" type="datetime1">
              <a:rPr lang="fr-FR" smtClean="0"/>
              <a:t>24/10/2020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52D8B5D-AB05-415B-AF9B-BDD74A468CEF}" type="slidenum">
              <a:rPr lang="fr-FR" smtClean="0"/>
              <a:t>‹N°›</a:t>
            </a:fld>
            <a:endParaRPr lang="fr-FR"/>
          </a:p>
        </p:txBody>
      </p:sp>
    </p:spTree>
    <p:extLst>
      <p:ext uri="{BB962C8B-B14F-4D97-AF65-F5344CB8AC3E}">
        <p14:creationId xmlns:p14="http://schemas.microsoft.com/office/powerpoint/2010/main" val="3345955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AF716DCF-F625-4F0C-8D72-16F04428602E}" type="datetime1">
              <a:rPr lang="fr-FR" smtClean="0"/>
              <a:t>24/10/2020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52D8B5D-AB05-415B-AF9B-BDD74A468CEF}" type="slidenum">
              <a:rPr lang="fr-FR" smtClean="0"/>
              <a:t>‹N°›</a:t>
            </a:fld>
            <a:endParaRPr lang="fr-FR"/>
          </a:p>
        </p:txBody>
      </p:sp>
    </p:spTree>
    <p:extLst>
      <p:ext uri="{BB962C8B-B14F-4D97-AF65-F5344CB8AC3E}">
        <p14:creationId xmlns:p14="http://schemas.microsoft.com/office/powerpoint/2010/main" val="1121839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25837AD8-5BCD-4D36-ACAE-032700E271C7}" type="datetime1">
              <a:rPr lang="fr-FR" smtClean="0"/>
              <a:t>24/10/2020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52D8B5D-AB05-415B-AF9B-BDD74A468CEF}" type="slidenum">
              <a:rPr lang="fr-FR" smtClean="0"/>
              <a:t>‹N°›</a:t>
            </a:fld>
            <a:endParaRPr lang="fr-FR"/>
          </a:p>
        </p:txBody>
      </p:sp>
    </p:spTree>
    <p:extLst>
      <p:ext uri="{BB962C8B-B14F-4D97-AF65-F5344CB8AC3E}">
        <p14:creationId xmlns:p14="http://schemas.microsoft.com/office/powerpoint/2010/main" val="626778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708B8DA-89FD-4A4C-A222-CAC92AF36045}" type="datetime1">
              <a:rPr lang="fr-FR" smtClean="0"/>
              <a:t>24/10/2020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52D8B5D-AB05-415B-AF9B-BDD74A468CEF}" type="slidenum">
              <a:rPr lang="fr-FR" smtClean="0"/>
              <a:t>‹N°›</a:t>
            </a:fld>
            <a:endParaRPr lang="fr-FR"/>
          </a:p>
        </p:txBody>
      </p:sp>
    </p:spTree>
    <p:extLst>
      <p:ext uri="{BB962C8B-B14F-4D97-AF65-F5344CB8AC3E}">
        <p14:creationId xmlns:p14="http://schemas.microsoft.com/office/powerpoint/2010/main" val="2931675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6F7BB04-7BA6-431B-A57F-A6800C3AA632}" type="datetime1">
              <a:rPr lang="fr-FR" smtClean="0"/>
              <a:t>24/10/2020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52D8B5D-AB05-415B-AF9B-BDD74A468CEF}" type="slidenum">
              <a:rPr lang="fr-FR" smtClean="0"/>
              <a:t>‹N°›</a:t>
            </a:fld>
            <a:endParaRPr lang="fr-FR"/>
          </a:p>
        </p:txBody>
      </p:sp>
    </p:spTree>
    <p:extLst>
      <p:ext uri="{BB962C8B-B14F-4D97-AF65-F5344CB8AC3E}">
        <p14:creationId xmlns:p14="http://schemas.microsoft.com/office/powerpoint/2010/main" val="3297594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32D566-14D6-4306-B3C1-9A553B064384}" type="datetime1">
              <a:rPr lang="fr-FR" smtClean="0"/>
              <a:t>24/10/2020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52D8B5D-AB05-415B-AF9B-BDD74A468CEF}" type="slidenum">
              <a:rPr lang="fr-FR" smtClean="0"/>
              <a:t>‹N°›</a:t>
            </a:fld>
            <a:endParaRPr lang="fr-FR"/>
          </a:p>
        </p:txBody>
      </p:sp>
    </p:spTree>
    <p:extLst>
      <p:ext uri="{BB962C8B-B14F-4D97-AF65-F5344CB8AC3E}">
        <p14:creationId xmlns:p14="http://schemas.microsoft.com/office/powerpoint/2010/main" val="2613182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971A7C7-BA06-4043-ACEA-22A19204CD41}" type="datetime1">
              <a:rPr lang="fr-FR" smtClean="0"/>
              <a:t>24/10/2020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52D8B5D-AB05-415B-AF9B-BDD74A468CEF}" type="slidenum">
              <a:rPr lang="fr-FR" smtClean="0"/>
              <a:t>‹N°›</a:t>
            </a:fld>
            <a:endParaRPr lang="fr-FR"/>
          </a:p>
        </p:txBody>
      </p:sp>
    </p:spTree>
    <p:extLst>
      <p:ext uri="{BB962C8B-B14F-4D97-AF65-F5344CB8AC3E}">
        <p14:creationId xmlns:p14="http://schemas.microsoft.com/office/powerpoint/2010/main" val="515838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8CC99FA8-A6A7-4A1A-B682-72F80B12FDF9}" type="datetime1">
              <a:rPr lang="fr-FR" smtClean="0"/>
              <a:t>24/10/2020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52D8B5D-AB05-415B-AF9B-BDD74A468CEF}" type="slidenum">
              <a:rPr lang="fr-FR" smtClean="0"/>
              <a:t>‹N°›</a:t>
            </a:fld>
            <a:endParaRPr lang="fr-FR"/>
          </a:p>
        </p:txBody>
      </p:sp>
    </p:spTree>
    <p:extLst>
      <p:ext uri="{BB962C8B-B14F-4D97-AF65-F5344CB8AC3E}">
        <p14:creationId xmlns:p14="http://schemas.microsoft.com/office/powerpoint/2010/main" val="252820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A6DA1-A76A-4BC7-98E0-398D2D839199}" type="datetime1">
              <a:rPr lang="fr-FR" smtClean="0"/>
              <a:t>24/10/2020</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2D8B5D-AB05-415B-AF9B-BDD74A468CEF}" type="slidenum">
              <a:rPr lang="fr-FR" smtClean="0"/>
              <a:t>‹N°›</a:t>
            </a:fld>
            <a:endParaRPr lang="fr-FR"/>
          </a:p>
        </p:txBody>
      </p:sp>
    </p:spTree>
    <p:extLst>
      <p:ext uri="{BB962C8B-B14F-4D97-AF65-F5344CB8AC3E}">
        <p14:creationId xmlns:p14="http://schemas.microsoft.com/office/powerpoint/2010/main" val="355524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marikomodibo@hotmail.com"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2029" y="2292010"/>
            <a:ext cx="7928774" cy="707886"/>
          </a:xfrm>
          <a:prstGeom prst="rect">
            <a:avLst/>
          </a:prstGeom>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wrap="none">
            <a:spAutoFit/>
          </a:bodyPr>
          <a:lstStyle/>
          <a:p>
            <a:r>
              <a:rPr lang="fr-FR" sz="4000" b="1" dirty="0" smtClean="0">
                <a:latin typeface="Arial" pitchFamily="34" charset="0"/>
                <a:cs typeface="Arial" pitchFamily="34" charset="0"/>
              </a:rPr>
              <a:t>LES BESOINS NUTRITIONNELS</a:t>
            </a:r>
            <a:endParaRPr lang="fr-FR" sz="4000" dirty="0"/>
          </a:p>
        </p:txBody>
      </p:sp>
      <p:sp>
        <p:nvSpPr>
          <p:cNvPr id="6" name="Rectangle 5"/>
          <p:cNvSpPr/>
          <p:nvPr/>
        </p:nvSpPr>
        <p:spPr>
          <a:xfrm>
            <a:off x="3311011" y="4040878"/>
            <a:ext cx="5471653" cy="1569660"/>
          </a:xfrm>
          <a:prstGeom prst="rect">
            <a:avLst/>
          </a:prstGeom>
        </p:spPr>
        <p:txBody>
          <a:bodyPr wrap="square">
            <a:spAutoFit/>
          </a:bodyPr>
          <a:lstStyle/>
          <a:p>
            <a:pPr>
              <a:lnSpc>
                <a:spcPct val="100000"/>
              </a:lnSpc>
            </a:pPr>
            <a:r>
              <a:rPr lang="fr-FR" sz="2400" b="1" dirty="0" smtClean="0">
                <a:latin typeface="Arial" panose="020B0604020202020204" pitchFamily="34" charset="0"/>
                <a:cs typeface="Arial" panose="020B0604020202020204" pitchFamily="34" charset="0"/>
              </a:rPr>
              <a:t>Dr </a:t>
            </a:r>
            <a:r>
              <a:rPr lang="fr-FR" sz="2400" b="1" dirty="0">
                <a:latin typeface="Arial" panose="020B0604020202020204" pitchFamily="34" charset="0"/>
                <a:cs typeface="Arial" panose="020B0604020202020204" pitchFamily="34" charset="0"/>
              </a:rPr>
              <a:t>Mariko </a:t>
            </a:r>
            <a:r>
              <a:rPr lang="fr-FR" sz="2400" b="1" dirty="0" smtClean="0">
                <a:latin typeface="Arial" panose="020B0604020202020204" pitchFamily="34" charset="0"/>
                <a:cs typeface="Arial" panose="020B0604020202020204" pitchFamily="34" charset="0"/>
              </a:rPr>
              <a:t>Modibo, </a:t>
            </a:r>
            <a:r>
              <a:rPr lang="fr-FR" sz="2400" b="1" dirty="0" err="1" smtClean="0">
                <a:latin typeface="Arial" panose="020B0604020202020204" pitchFamily="34" charset="0"/>
                <a:cs typeface="Arial" panose="020B0604020202020204" pitchFamily="34" charset="0"/>
              </a:rPr>
              <a:t>MDs</a:t>
            </a:r>
            <a:r>
              <a:rPr lang="fr-FR" sz="2400" b="1" dirty="0" smtClean="0">
                <a:latin typeface="Arial" panose="020B0604020202020204" pitchFamily="34" charset="0"/>
                <a:cs typeface="Arial" panose="020B0604020202020204" pitchFamily="34" charset="0"/>
              </a:rPr>
              <a:t>-PH</a:t>
            </a:r>
          </a:p>
          <a:p>
            <a:pPr>
              <a:lnSpc>
                <a:spcPct val="100000"/>
              </a:lnSpc>
            </a:pPr>
            <a:r>
              <a:rPr lang="fr-FR" b="1" dirty="0" smtClean="0">
                <a:latin typeface="Arial" panose="020B0604020202020204" pitchFamily="34" charset="0"/>
                <a:cs typeface="Arial" panose="020B0604020202020204" pitchFamily="34" charset="0"/>
              </a:rPr>
              <a:t>Endocrinologue – Diabétologue</a:t>
            </a:r>
          </a:p>
          <a:p>
            <a:pPr>
              <a:lnSpc>
                <a:spcPct val="100000"/>
              </a:lnSpc>
            </a:pPr>
            <a:r>
              <a:rPr lang="fr-FR" b="1" dirty="0" smtClean="0">
                <a:latin typeface="Arial" panose="020B0604020202020204" pitchFamily="34" charset="0"/>
                <a:cs typeface="Arial" panose="020B0604020202020204" pitchFamily="34" charset="0"/>
              </a:rPr>
              <a:t>Hôpital du Mali</a:t>
            </a:r>
          </a:p>
          <a:p>
            <a:pPr>
              <a:lnSpc>
                <a:spcPct val="100000"/>
              </a:lnSpc>
            </a:pPr>
            <a:r>
              <a:rPr lang="fr-FR" b="1" dirty="0" smtClean="0">
                <a:latin typeface="Arial" panose="020B0604020202020204" pitchFamily="34" charset="0"/>
                <a:cs typeface="Arial" panose="020B0604020202020204" pitchFamily="34" charset="0"/>
              </a:rPr>
              <a:t>Service d’endocrinologie et de médecine</a:t>
            </a:r>
          </a:p>
          <a:p>
            <a:pPr>
              <a:lnSpc>
                <a:spcPct val="100000"/>
              </a:lnSpc>
            </a:pPr>
            <a:r>
              <a:rPr lang="fr-FR" b="1" dirty="0" smtClean="0">
                <a:latin typeface="Arial" panose="020B0604020202020204" pitchFamily="34" charset="0"/>
                <a:cs typeface="Arial" panose="020B0604020202020204" pitchFamily="34" charset="0"/>
              </a:rPr>
              <a:t>Email : </a:t>
            </a:r>
            <a:r>
              <a:rPr lang="fr-FR" b="1" dirty="0" smtClean="0">
                <a:latin typeface="Arial" panose="020B0604020202020204" pitchFamily="34" charset="0"/>
                <a:cs typeface="Arial" panose="020B0604020202020204" pitchFamily="34" charset="0"/>
                <a:hlinkClick r:id="rId2"/>
              </a:rPr>
              <a:t>marikomodibo@hotmail.com</a:t>
            </a:r>
            <a:r>
              <a:rPr lang="fr-FR" b="1" dirty="0" smtClean="0">
                <a:latin typeface="Arial" panose="020B0604020202020204" pitchFamily="34" charset="0"/>
                <a:cs typeface="Arial" panose="020B0604020202020204" pitchFamily="34" charset="0"/>
              </a:rPr>
              <a:t>   </a:t>
            </a:r>
          </a:p>
        </p:txBody>
      </p:sp>
      <p:grpSp>
        <p:nvGrpSpPr>
          <p:cNvPr id="8" name="Groupe 7"/>
          <p:cNvGrpSpPr/>
          <p:nvPr/>
        </p:nvGrpSpPr>
        <p:grpSpPr>
          <a:xfrm>
            <a:off x="-1" y="-1"/>
            <a:ext cx="9144001" cy="6858001"/>
            <a:chOff x="-1" y="-1"/>
            <a:chExt cx="9144001" cy="6858001"/>
          </a:xfrm>
        </p:grpSpPr>
        <p:pic>
          <p:nvPicPr>
            <p:cNvPr id="5" name="Image 4"/>
            <p:cNvPicPr>
              <a:picLocks noChangeAspect="1"/>
            </p:cNvPicPr>
            <p:nvPr/>
          </p:nvPicPr>
          <p:blipFill>
            <a:blip r:embed="rId3"/>
            <a:stretch>
              <a:fillRect/>
            </a:stretch>
          </p:blipFill>
          <p:spPr>
            <a:xfrm>
              <a:off x="0" y="-1"/>
              <a:ext cx="9144000" cy="634181"/>
            </a:xfrm>
            <a:prstGeom prst="rect">
              <a:avLst/>
            </a:prstGeom>
          </p:spPr>
        </p:pic>
        <p:pic>
          <p:nvPicPr>
            <p:cNvPr id="7" name="Image 6"/>
            <p:cNvPicPr>
              <a:picLocks noChangeAspect="1"/>
            </p:cNvPicPr>
            <p:nvPr/>
          </p:nvPicPr>
          <p:blipFill rotWithShape="1">
            <a:blip r:embed="rId3"/>
            <a:srcRect l="27580" t="3488"/>
            <a:stretch/>
          </p:blipFill>
          <p:spPr>
            <a:xfrm rot="10800000">
              <a:off x="-1" y="6548284"/>
              <a:ext cx="6622025" cy="309716"/>
            </a:xfrm>
            <a:prstGeom prst="rect">
              <a:avLst/>
            </a:prstGeom>
          </p:spPr>
        </p:pic>
      </p:grpSp>
      <p:pic>
        <p:nvPicPr>
          <p:cNvPr id="9" name="Image 8" descr="G:\Logo_bonne_version.jpg">
            <a:extLst>
              <a:ext uri="{FF2B5EF4-FFF2-40B4-BE49-F238E27FC236}">
                <a16:creationId xmlns:a16="http://schemas.microsoft.com/office/drawing/2014/main" id="{1E7782EB-9FBB-42B2-9469-E60AFA754F89}"/>
              </a:ext>
            </a:extLst>
          </p:cNvPr>
          <p:cNvPicPr/>
          <p:nvPr/>
        </p:nvPicPr>
        <p:blipFill>
          <a:blip r:embed="rId4" cstate="print"/>
          <a:srcRect/>
          <a:stretch>
            <a:fillRect/>
          </a:stretch>
        </p:blipFill>
        <p:spPr bwMode="auto">
          <a:xfrm>
            <a:off x="663218" y="4040878"/>
            <a:ext cx="1760514" cy="1559439"/>
          </a:xfrm>
          <a:prstGeom prst="ellipse">
            <a:avLst/>
          </a:prstGeom>
          <a:ln>
            <a:noFill/>
          </a:ln>
          <a:effectLst>
            <a:softEdge rad="112500"/>
          </a:effectLst>
          <a:scene3d>
            <a:camera prst="orthographicFront">
              <a:rot lat="0" lon="0" rev="0"/>
            </a:camera>
            <a:lightRig rig="contrasting" dir="t">
              <a:rot lat="0" lon="0" rev="7800000"/>
            </a:lightRig>
          </a:scene3d>
          <a:sp3d>
            <a:bevelT w="139700" h="139700"/>
          </a:sp3d>
        </p:spPr>
      </p:pic>
      <p:sp>
        <p:nvSpPr>
          <p:cNvPr id="10" name="Rectangle 9"/>
          <p:cNvSpPr/>
          <p:nvPr/>
        </p:nvSpPr>
        <p:spPr>
          <a:xfrm>
            <a:off x="592029" y="660133"/>
            <a:ext cx="2505133" cy="646331"/>
          </a:xfrm>
          <a:prstGeom prst="rect">
            <a:avLst/>
          </a:prstGeom>
        </p:spPr>
        <p:txBody>
          <a:bodyPr wrap="square">
            <a:spAutoFit/>
          </a:bodyPr>
          <a:lstStyle/>
          <a:p>
            <a:pPr algn="ctr"/>
            <a:r>
              <a:rPr lang="fr-FR" b="1" dirty="0" smtClean="0">
                <a:latin typeface="Arial" panose="020B0604020202020204" pitchFamily="34" charset="0"/>
                <a:cs typeface="Arial" panose="020B0604020202020204" pitchFamily="34" charset="0"/>
              </a:rPr>
              <a:t>Année Universitaire </a:t>
            </a:r>
          </a:p>
          <a:p>
            <a:pPr algn="ctr"/>
            <a:r>
              <a:rPr lang="fr-FR" b="1" dirty="0" smtClean="0">
                <a:latin typeface="Arial" panose="020B0604020202020204" pitchFamily="34" charset="0"/>
                <a:cs typeface="Arial" panose="020B0604020202020204" pitchFamily="34" charset="0"/>
              </a:rPr>
              <a:t>2019-2020</a:t>
            </a:r>
            <a:endParaRPr lang="fr-FR" b="1" dirty="0">
              <a:latin typeface="Arial" panose="020B0604020202020204" pitchFamily="34" charset="0"/>
              <a:cs typeface="Arial" panose="020B0604020202020204" pitchFamily="34" charset="0"/>
            </a:endParaRPr>
          </a:p>
        </p:txBody>
      </p:sp>
      <p:sp>
        <p:nvSpPr>
          <p:cNvPr id="11" name="Rectangle 10"/>
          <p:cNvSpPr/>
          <p:nvPr/>
        </p:nvSpPr>
        <p:spPr>
          <a:xfrm>
            <a:off x="6272425" y="660132"/>
            <a:ext cx="2505133" cy="369332"/>
          </a:xfrm>
          <a:prstGeom prst="rect">
            <a:avLst/>
          </a:prstGeom>
        </p:spPr>
        <p:txBody>
          <a:bodyPr wrap="square">
            <a:spAutoFit/>
          </a:bodyPr>
          <a:lstStyle/>
          <a:p>
            <a:pPr algn="ctr"/>
            <a:r>
              <a:rPr lang="fr-FR" b="1" dirty="0">
                <a:latin typeface="Arial" panose="020B0604020202020204" pitchFamily="34" charset="0"/>
                <a:cs typeface="Arial" panose="020B0604020202020204" pitchFamily="34" charset="0"/>
              </a:rPr>
              <a:t>FMOS/_Med5</a:t>
            </a:r>
          </a:p>
        </p:txBody>
      </p:sp>
    </p:spTree>
    <p:extLst>
      <p:ext uri="{BB962C8B-B14F-4D97-AF65-F5344CB8AC3E}">
        <p14:creationId xmlns:p14="http://schemas.microsoft.com/office/powerpoint/2010/main" val="2988642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 y="-1"/>
            <a:ext cx="9144001" cy="6858001"/>
            <a:chOff x="-1" y="-1"/>
            <a:chExt cx="9144001" cy="6858001"/>
          </a:xfrm>
        </p:grpSpPr>
        <p:pic>
          <p:nvPicPr>
            <p:cNvPr id="9" name="Image 8"/>
            <p:cNvPicPr>
              <a:picLocks noChangeAspect="1"/>
            </p:cNvPicPr>
            <p:nvPr/>
          </p:nvPicPr>
          <p:blipFill>
            <a:blip r:embed="rId3"/>
            <a:stretch>
              <a:fillRect/>
            </a:stretch>
          </p:blipFill>
          <p:spPr>
            <a:xfrm>
              <a:off x="0" y="-1"/>
              <a:ext cx="9144000" cy="634181"/>
            </a:xfrm>
            <a:prstGeom prst="rect">
              <a:avLst/>
            </a:prstGeom>
          </p:spPr>
        </p:pic>
        <p:pic>
          <p:nvPicPr>
            <p:cNvPr id="10" name="Image 9"/>
            <p:cNvPicPr>
              <a:picLocks noChangeAspect="1"/>
            </p:cNvPicPr>
            <p:nvPr/>
          </p:nvPicPr>
          <p:blipFill rotWithShape="1">
            <a:blip r:embed="rId3"/>
            <a:srcRect l="27580" t="3488"/>
            <a:stretch/>
          </p:blipFill>
          <p:spPr>
            <a:xfrm rot="10800000">
              <a:off x="-1" y="6548284"/>
              <a:ext cx="6622025" cy="309716"/>
            </a:xfrm>
            <a:prstGeom prst="rect">
              <a:avLst/>
            </a:prstGeom>
          </p:spPr>
        </p:pic>
      </p:grpSp>
      <p:sp>
        <p:nvSpPr>
          <p:cNvPr id="2" name="Rectangle 1"/>
          <p:cNvSpPr/>
          <p:nvPr/>
        </p:nvSpPr>
        <p:spPr>
          <a:xfrm>
            <a:off x="143691" y="650608"/>
            <a:ext cx="8856617" cy="584775"/>
          </a:xfrm>
          <a:prstGeom prst="rect">
            <a:avLst/>
          </a:prstGeom>
        </p:spPr>
        <p:txBody>
          <a:bodyPr wrap="square">
            <a:spAutoFit/>
          </a:bodyPr>
          <a:lstStyle/>
          <a:p>
            <a:pPr algn="ctr"/>
            <a:r>
              <a:rPr lang="fr-FR" sz="3200" b="1" dirty="0" smtClean="0">
                <a:latin typeface="Arial Narrow" panose="020B0606020202030204" pitchFamily="34" charset="0"/>
              </a:rPr>
              <a:t>1.2. </a:t>
            </a:r>
            <a:r>
              <a:rPr lang="fr-FR" sz="3200" b="1" dirty="0">
                <a:latin typeface="Arial Narrow" panose="020B0606020202030204" pitchFamily="34" charset="0"/>
              </a:rPr>
              <a:t>CLASSIFICATION </a:t>
            </a:r>
            <a:r>
              <a:rPr lang="fr-FR" sz="3200" b="1" dirty="0" smtClean="0">
                <a:latin typeface="Arial Narrow" panose="020B0606020202030204" pitchFamily="34" charset="0"/>
              </a:rPr>
              <a:t>DES BESOINS NUTRITIONNELS</a:t>
            </a:r>
            <a:endParaRPr lang="fr-FR" sz="3200" b="1" dirty="0">
              <a:latin typeface="Arial Narrow" panose="020B0606020202030204" pitchFamily="34" charset="0"/>
            </a:endParaRPr>
          </a:p>
        </p:txBody>
      </p:sp>
      <p:sp>
        <p:nvSpPr>
          <p:cNvPr id="3" name="Rectangle 2"/>
          <p:cNvSpPr/>
          <p:nvPr/>
        </p:nvSpPr>
        <p:spPr>
          <a:xfrm>
            <a:off x="143691" y="1660424"/>
            <a:ext cx="8856618" cy="3477875"/>
          </a:xfrm>
          <a:prstGeom prst="rect">
            <a:avLst/>
          </a:prstGeom>
        </p:spPr>
        <p:txBody>
          <a:bodyPr wrap="square">
            <a:spAutoFit/>
          </a:bodyPr>
          <a:lstStyle/>
          <a:p>
            <a:pPr algn="ctr"/>
            <a:r>
              <a:rPr lang="fr-FR" sz="3200" b="1" dirty="0" smtClean="0">
                <a:solidFill>
                  <a:srgbClr val="C00000"/>
                </a:solidFill>
                <a:latin typeface="Arial Narrow" panose="020B0606020202030204" pitchFamily="34" charset="0"/>
              </a:rPr>
              <a:t>On distingue trois (03) types de besoins :</a:t>
            </a:r>
          </a:p>
          <a:p>
            <a:endParaRPr lang="fr-FR" sz="2400" b="1" dirty="0" smtClean="0">
              <a:latin typeface="Arial Narrow" panose="020B0606020202030204" pitchFamily="34" charset="0"/>
            </a:endParaRPr>
          </a:p>
          <a:p>
            <a:pPr marL="342900" indent="-342900">
              <a:buFont typeface="+mj-lt"/>
              <a:buAutoNum type="arabicPeriod"/>
            </a:pPr>
            <a:r>
              <a:rPr lang="fr-FR" sz="2800" b="1" dirty="0" smtClean="0">
                <a:solidFill>
                  <a:srgbClr val="0033CC"/>
                </a:solidFill>
                <a:latin typeface="Arial Narrow" panose="020B0606020202030204" pitchFamily="34" charset="0"/>
              </a:rPr>
              <a:t>Besoins énergétiques </a:t>
            </a:r>
            <a:r>
              <a:rPr lang="fr-FR" sz="2800" b="1" dirty="0" smtClean="0">
                <a:latin typeface="Arial Narrow" panose="020B0606020202030204" pitchFamily="34" charset="0"/>
              </a:rPr>
              <a:t>(BE)  : protéines, lipides, glucides</a:t>
            </a:r>
          </a:p>
          <a:p>
            <a:pPr marL="342900" indent="-342900">
              <a:buFont typeface="+mj-lt"/>
              <a:buAutoNum type="arabicPeriod"/>
            </a:pPr>
            <a:endParaRPr lang="fr-FR" sz="4000" b="1" dirty="0" smtClean="0">
              <a:latin typeface="Arial Narrow" panose="020B0606020202030204" pitchFamily="34" charset="0"/>
            </a:endParaRPr>
          </a:p>
          <a:p>
            <a:pPr marL="342900" indent="-342900">
              <a:buFont typeface="+mj-lt"/>
              <a:buAutoNum type="arabicPeriod"/>
            </a:pPr>
            <a:r>
              <a:rPr lang="fr-FR" sz="2800" b="1" dirty="0" smtClean="0">
                <a:solidFill>
                  <a:srgbClr val="0033CC"/>
                </a:solidFill>
                <a:latin typeface="Arial Narrow" panose="020B0606020202030204" pitchFamily="34" charset="0"/>
              </a:rPr>
              <a:t>Besoins non énergétiques </a:t>
            </a:r>
            <a:r>
              <a:rPr lang="fr-FR" sz="2800" b="1" dirty="0" smtClean="0">
                <a:latin typeface="Arial Narrow" panose="020B0606020202030204" pitchFamily="34" charset="0"/>
              </a:rPr>
              <a:t>(BNE) : vitamines , minéraux</a:t>
            </a:r>
          </a:p>
          <a:p>
            <a:pPr marL="342900" indent="-342900">
              <a:buFont typeface="+mj-lt"/>
              <a:buAutoNum type="arabicPeriod"/>
            </a:pPr>
            <a:endParaRPr lang="fr-FR" sz="4000" b="1" dirty="0" smtClean="0">
              <a:latin typeface="Arial Narrow" panose="020B0606020202030204" pitchFamily="34" charset="0"/>
            </a:endParaRPr>
          </a:p>
          <a:p>
            <a:pPr marL="342900" indent="-342900">
              <a:buFont typeface="+mj-lt"/>
              <a:buAutoNum type="arabicPeriod"/>
            </a:pPr>
            <a:r>
              <a:rPr lang="fr-FR" sz="2800" b="1" dirty="0" smtClean="0">
                <a:solidFill>
                  <a:srgbClr val="0033CC"/>
                </a:solidFill>
                <a:latin typeface="Arial Narrow" panose="020B0606020202030204" pitchFamily="34" charset="0"/>
              </a:rPr>
              <a:t>Besoins liquidiens </a:t>
            </a:r>
            <a:r>
              <a:rPr lang="fr-FR" sz="2800" b="1" dirty="0" smtClean="0">
                <a:latin typeface="Arial Narrow" panose="020B0606020202030204" pitchFamily="34" charset="0"/>
              </a:rPr>
              <a:t>: eau</a:t>
            </a:r>
          </a:p>
        </p:txBody>
      </p:sp>
      <p:sp>
        <p:nvSpPr>
          <p:cNvPr id="4" name="Espace réservé du numéro de diapositive 3"/>
          <p:cNvSpPr>
            <a:spLocks noGrp="1"/>
          </p:cNvSpPr>
          <p:nvPr>
            <p:ph type="sldNum" sz="quarter" idx="12"/>
          </p:nvPr>
        </p:nvSpPr>
        <p:spPr/>
        <p:txBody>
          <a:bodyPr/>
          <a:lstStyle/>
          <a:p>
            <a:fld id="{052D8B5D-AB05-415B-AF9B-BDD74A468CEF}" type="slidenum">
              <a:rPr lang="fr-FR" smtClean="0"/>
              <a:t>10</a:t>
            </a:fld>
            <a:endParaRPr lang="fr-FR"/>
          </a:p>
        </p:txBody>
      </p:sp>
    </p:spTree>
    <p:extLst>
      <p:ext uri="{BB962C8B-B14F-4D97-AF65-F5344CB8AC3E}">
        <p14:creationId xmlns:p14="http://schemas.microsoft.com/office/powerpoint/2010/main" val="183297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arn(inVertical)">
                                      <p:cBhvr>
                                        <p:cTn id="10" dur="500"/>
                                        <p:tgtEl>
                                          <p:spTgt spid="3">
                                            <p:txEl>
                                              <p:pRg st="4" end="4"/>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arn(inVertical)">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 y="-1"/>
            <a:ext cx="9144001" cy="6858001"/>
            <a:chOff x="-1" y="-1"/>
            <a:chExt cx="9144001" cy="6858001"/>
          </a:xfrm>
        </p:grpSpPr>
        <p:pic>
          <p:nvPicPr>
            <p:cNvPr id="9" name="Image 8"/>
            <p:cNvPicPr>
              <a:picLocks noChangeAspect="1"/>
            </p:cNvPicPr>
            <p:nvPr/>
          </p:nvPicPr>
          <p:blipFill>
            <a:blip r:embed="rId3"/>
            <a:stretch>
              <a:fillRect/>
            </a:stretch>
          </p:blipFill>
          <p:spPr>
            <a:xfrm>
              <a:off x="0" y="-1"/>
              <a:ext cx="9144000" cy="634181"/>
            </a:xfrm>
            <a:prstGeom prst="rect">
              <a:avLst/>
            </a:prstGeom>
          </p:spPr>
        </p:pic>
        <p:pic>
          <p:nvPicPr>
            <p:cNvPr id="10" name="Image 9"/>
            <p:cNvPicPr>
              <a:picLocks noChangeAspect="1"/>
            </p:cNvPicPr>
            <p:nvPr/>
          </p:nvPicPr>
          <p:blipFill rotWithShape="1">
            <a:blip r:embed="rId3"/>
            <a:srcRect l="27580" t="3488"/>
            <a:stretch/>
          </p:blipFill>
          <p:spPr>
            <a:xfrm rot="10800000">
              <a:off x="-1" y="6548284"/>
              <a:ext cx="6622025" cy="309716"/>
            </a:xfrm>
            <a:prstGeom prst="rect">
              <a:avLst/>
            </a:prstGeom>
          </p:spPr>
        </p:pic>
      </p:grpSp>
      <p:sp>
        <p:nvSpPr>
          <p:cNvPr id="2" name="Rectangle 1"/>
          <p:cNvSpPr/>
          <p:nvPr/>
        </p:nvSpPr>
        <p:spPr>
          <a:xfrm>
            <a:off x="143691" y="617321"/>
            <a:ext cx="8856617" cy="584775"/>
          </a:xfrm>
          <a:prstGeom prst="rect">
            <a:avLst/>
          </a:prstGeom>
        </p:spPr>
        <p:txBody>
          <a:bodyPr wrap="square">
            <a:spAutoFit/>
          </a:bodyPr>
          <a:lstStyle/>
          <a:p>
            <a:pPr algn="ctr"/>
            <a:r>
              <a:rPr lang="fr-FR" sz="3200" b="1" dirty="0" smtClean="0">
                <a:latin typeface="Arial Narrow" panose="020B0606020202030204" pitchFamily="34" charset="0"/>
              </a:rPr>
              <a:t>1.3. </a:t>
            </a:r>
            <a:r>
              <a:rPr lang="fr-FR" sz="3200" b="1" dirty="0">
                <a:latin typeface="Arial Narrow" panose="020B0606020202030204" pitchFamily="34" charset="0"/>
              </a:rPr>
              <a:t>CONCEPT </a:t>
            </a:r>
            <a:r>
              <a:rPr lang="fr-FR" sz="3200" b="1" dirty="0" smtClean="0">
                <a:latin typeface="Arial Narrow" panose="020B0606020202030204" pitchFamily="34" charset="0"/>
              </a:rPr>
              <a:t>DE  LA BALANCE ENERGETIQUE</a:t>
            </a:r>
            <a:endParaRPr lang="fr-FR" sz="3200" b="1" dirty="0">
              <a:latin typeface="Arial Narrow" panose="020B0606020202030204" pitchFamily="34" charset="0"/>
            </a:endParaRPr>
          </a:p>
        </p:txBody>
      </p:sp>
      <p:pic>
        <p:nvPicPr>
          <p:cNvPr id="8" name="Image 7"/>
          <p:cNvPicPr>
            <a:picLocks noChangeAspect="1"/>
          </p:cNvPicPr>
          <p:nvPr/>
        </p:nvPicPr>
        <p:blipFill>
          <a:blip r:embed="rId4"/>
          <a:stretch>
            <a:fillRect/>
          </a:stretch>
        </p:blipFill>
        <p:spPr>
          <a:xfrm>
            <a:off x="693174" y="1251502"/>
            <a:ext cx="7750913" cy="5059981"/>
          </a:xfrm>
          <a:prstGeom prst="rect">
            <a:avLst/>
          </a:prstGeom>
        </p:spPr>
      </p:pic>
      <p:sp>
        <p:nvSpPr>
          <p:cNvPr id="3" name="Espace réservé du numéro de diapositive 2"/>
          <p:cNvSpPr>
            <a:spLocks noGrp="1"/>
          </p:cNvSpPr>
          <p:nvPr>
            <p:ph type="sldNum" sz="quarter" idx="12"/>
          </p:nvPr>
        </p:nvSpPr>
        <p:spPr/>
        <p:txBody>
          <a:bodyPr/>
          <a:lstStyle/>
          <a:p>
            <a:fld id="{052D8B5D-AB05-415B-AF9B-BDD74A468CEF}" type="slidenum">
              <a:rPr lang="fr-FR" smtClean="0"/>
              <a:t>11</a:t>
            </a:fld>
            <a:endParaRPr lang="fr-FR"/>
          </a:p>
        </p:txBody>
      </p:sp>
    </p:spTree>
    <p:extLst>
      <p:ext uri="{BB962C8B-B14F-4D97-AF65-F5344CB8AC3E}">
        <p14:creationId xmlns:p14="http://schemas.microsoft.com/office/powerpoint/2010/main" val="2422417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 y="-1"/>
            <a:ext cx="9144001" cy="6858001"/>
            <a:chOff x="-1" y="-1"/>
            <a:chExt cx="9144001" cy="6858001"/>
          </a:xfrm>
        </p:grpSpPr>
        <p:pic>
          <p:nvPicPr>
            <p:cNvPr id="7" name="Image 6"/>
            <p:cNvPicPr>
              <a:picLocks noChangeAspect="1"/>
            </p:cNvPicPr>
            <p:nvPr/>
          </p:nvPicPr>
          <p:blipFill>
            <a:blip r:embed="rId2"/>
            <a:stretch>
              <a:fillRect/>
            </a:stretch>
          </p:blipFill>
          <p:spPr>
            <a:xfrm>
              <a:off x="0" y="-1"/>
              <a:ext cx="9144000" cy="634181"/>
            </a:xfrm>
            <a:prstGeom prst="rect">
              <a:avLst/>
            </a:prstGeom>
          </p:spPr>
        </p:pic>
        <p:pic>
          <p:nvPicPr>
            <p:cNvPr id="9" name="Image 8"/>
            <p:cNvPicPr>
              <a:picLocks noChangeAspect="1"/>
            </p:cNvPicPr>
            <p:nvPr/>
          </p:nvPicPr>
          <p:blipFill rotWithShape="1">
            <a:blip r:embed="rId2"/>
            <a:srcRect l="27580" t="3488"/>
            <a:stretch/>
          </p:blipFill>
          <p:spPr>
            <a:xfrm rot="10800000">
              <a:off x="-1" y="6548284"/>
              <a:ext cx="6622025" cy="309716"/>
            </a:xfrm>
            <a:prstGeom prst="rect">
              <a:avLst/>
            </a:prstGeom>
          </p:spPr>
        </p:pic>
      </p:grpSp>
      <p:sp>
        <p:nvSpPr>
          <p:cNvPr id="2" name="Rectangle 1"/>
          <p:cNvSpPr/>
          <p:nvPr/>
        </p:nvSpPr>
        <p:spPr>
          <a:xfrm>
            <a:off x="-1" y="1240205"/>
            <a:ext cx="8856617" cy="523220"/>
          </a:xfrm>
          <a:prstGeom prst="rect">
            <a:avLst/>
          </a:prstGeom>
        </p:spPr>
        <p:txBody>
          <a:bodyPr wrap="square">
            <a:spAutoFit/>
          </a:bodyPr>
          <a:lstStyle/>
          <a:p>
            <a:pPr algn="ctr"/>
            <a:r>
              <a:rPr lang="fr-FR" sz="2800" b="1" dirty="0" smtClean="0">
                <a:solidFill>
                  <a:srgbClr val="C00000"/>
                </a:solidFill>
                <a:latin typeface="Arial Narrow" panose="020B0606020202030204" pitchFamily="34" charset="0"/>
              </a:rPr>
              <a:t>Déséquilibre de la balance = MALNUTRITION</a:t>
            </a:r>
            <a:endParaRPr lang="fr-FR" sz="2800" b="1" dirty="0">
              <a:solidFill>
                <a:srgbClr val="C00000"/>
              </a:solidFill>
              <a:latin typeface="Arial Narrow" panose="020B0606020202030204" pitchFamily="34" charset="0"/>
            </a:endParaRPr>
          </a:p>
        </p:txBody>
      </p:sp>
      <p:sp>
        <p:nvSpPr>
          <p:cNvPr id="3" name="Rectangle 2"/>
          <p:cNvSpPr/>
          <p:nvPr/>
        </p:nvSpPr>
        <p:spPr>
          <a:xfrm>
            <a:off x="143691" y="1824422"/>
            <a:ext cx="8856618" cy="830997"/>
          </a:xfrm>
          <a:prstGeom prst="rect">
            <a:avLst/>
          </a:prstGeom>
          <a:solidFill>
            <a:srgbClr val="0033CC"/>
          </a:solidFill>
        </p:spPr>
        <p:txBody>
          <a:bodyPr wrap="square">
            <a:spAutoFit/>
          </a:bodyPr>
          <a:lstStyle/>
          <a:p>
            <a:pPr algn="ctr"/>
            <a:r>
              <a:rPr lang="fr-FR" sz="2400" b="1" dirty="0" smtClean="0">
                <a:solidFill>
                  <a:schemeClr val="bg1">
                    <a:lumMod val="95000"/>
                  </a:schemeClr>
                </a:solidFill>
                <a:latin typeface="Arial Narrow" panose="020B0606020202030204" pitchFamily="34" charset="0"/>
              </a:rPr>
              <a:t>La malnutrition désigne un état pathologique causé par </a:t>
            </a:r>
            <a:r>
              <a:rPr lang="fr-FR" sz="2400" b="1" dirty="0" smtClean="0">
                <a:solidFill>
                  <a:srgbClr val="FFFF00"/>
                </a:solidFill>
                <a:latin typeface="Arial Narrow" panose="020B0606020202030204" pitchFamily="34" charset="0"/>
              </a:rPr>
              <a:t>la</a:t>
            </a:r>
            <a:r>
              <a:rPr lang="fr-FR" sz="2400" b="1" dirty="0" smtClean="0">
                <a:solidFill>
                  <a:schemeClr val="bg1">
                    <a:lumMod val="95000"/>
                  </a:schemeClr>
                </a:solidFill>
                <a:latin typeface="Arial Narrow" panose="020B0606020202030204" pitchFamily="34" charset="0"/>
              </a:rPr>
              <a:t> </a:t>
            </a:r>
            <a:r>
              <a:rPr lang="fr-FR" sz="2400" b="1" dirty="0" smtClean="0">
                <a:solidFill>
                  <a:srgbClr val="FFFF00"/>
                </a:solidFill>
                <a:latin typeface="Arial Narrow" panose="020B0606020202030204" pitchFamily="34" charset="0"/>
              </a:rPr>
              <a:t>déficience</a:t>
            </a:r>
            <a:r>
              <a:rPr lang="fr-FR" sz="2400" b="1" dirty="0" smtClean="0">
                <a:solidFill>
                  <a:schemeClr val="bg1">
                    <a:lumMod val="95000"/>
                  </a:schemeClr>
                </a:solidFill>
                <a:latin typeface="Arial Narrow" panose="020B0606020202030204" pitchFamily="34" charset="0"/>
              </a:rPr>
              <a:t> ou </a:t>
            </a:r>
            <a:r>
              <a:rPr lang="fr-FR" sz="2400" b="1" dirty="0" smtClean="0">
                <a:solidFill>
                  <a:srgbClr val="FFFF00"/>
                </a:solidFill>
                <a:latin typeface="Arial Narrow" panose="020B0606020202030204" pitchFamily="34" charset="0"/>
              </a:rPr>
              <a:t>l'excès</a:t>
            </a:r>
            <a:r>
              <a:rPr lang="fr-FR" sz="2400" b="1" dirty="0" smtClean="0">
                <a:solidFill>
                  <a:schemeClr val="bg1">
                    <a:lumMod val="95000"/>
                  </a:schemeClr>
                </a:solidFill>
                <a:latin typeface="Arial Narrow" panose="020B0606020202030204" pitchFamily="34" charset="0"/>
              </a:rPr>
              <a:t> d’un ou plusieurs nutriments</a:t>
            </a:r>
            <a:endParaRPr lang="fr-FR" sz="2400" dirty="0">
              <a:solidFill>
                <a:schemeClr val="bg1">
                  <a:lumMod val="95000"/>
                </a:schemeClr>
              </a:solidFill>
              <a:latin typeface="Arial Narrow" panose="020B0606020202030204" pitchFamily="34" charset="0"/>
            </a:endParaRPr>
          </a:p>
        </p:txBody>
      </p:sp>
      <p:pic>
        <p:nvPicPr>
          <p:cNvPr id="8" name="Image 7"/>
          <p:cNvPicPr>
            <a:picLocks noChangeAspect="1"/>
          </p:cNvPicPr>
          <p:nvPr/>
        </p:nvPicPr>
        <p:blipFill>
          <a:blip r:embed="rId3"/>
          <a:stretch>
            <a:fillRect/>
          </a:stretch>
        </p:blipFill>
        <p:spPr>
          <a:xfrm>
            <a:off x="609325" y="2713703"/>
            <a:ext cx="7780550" cy="3840747"/>
          </a:xfrm>
          <a:prstGeom prst="rect">
            <a:avLst/>
          </a:prstGeom>
        </p:spPr>
      </p:pic>
      <p:sp>
        <p:nvSpPr>
          <p:cNvPr id="10" name="Rectangle 9"/>
          <p:cNvSpPr/>
          <p:nvPr/>
        </p:nvSpPr>
        <p:spPr>
          <a:xfrm>
            <a:off x="143691" y="617321"/>
            <a:ext cx="8856617" cy="584775"/>
          </a:xfrm>
          <a:prstGeom prst="rect">
            <a:avLst/>
          </a:prstGeom>
        </p:spPr>
        <p:txBody>
          <a:bodyPr wrap="square">
            <a:spAutoFit/>
          </a:bodyPr>
          <a:lstStyle/>
          <a:p>
            <a:pPr algn="ctr"/>
            <a:r>
              <a:rPr lang="fr-FR" sz="3200" b="1" dirty="0">
                <a:latin typeface="Arial Narrow" panose="020B0606020202030204" pitchFamily="34" charset="0"/>
              </a:rPr>
              <a:t>1.3. CONCEPT DE  LA BALANCE ENERGETIQUE</a:t>
            </a:r>
          </a:p>
        </p:txBody>
      </p:sp>
      <p:sp>
        <p:nvSpPr>
          <p:cNvPr id="4" name="Espace réservé du numéro de diapositive 3"/>
          <p:cNvSpPr>
            <a:spLocks noGrp="1"/>
          </p:cNvSpPr>
          <p:nvPr>
            <p:ph type="sldNum" sz="quarter" idx="12"/>
          </p:nvPr>
        </p:nvSpPr>
        <p:spPr/>
        <p:txBody>
          <a:bodyPr/>
          <a:lstStyle/>
          <a:p>
            <a:fld id="{052D8B5D-AB05-415B-AF9B-BDD74A468CEF}" type="slidenum">
              <a:rPr lang="fr-FR" smtClean="0"/>
              <a:t>12</a:t>
            </a:fld>
            <a:endParaRPr lang="fr-FR"/>
          </a:p>
        </p:txBody>
      </p:sp>
    </p:spTree>
    <p:extLst>
      <p:ext uri="{BB962C8B-B14F-4D97-AF65-F5344CB8AC3E}">
        <p14:creationId xmlns:p14="http://schemas.microsoft.com/office/powerpoint/2010/main" val="3033945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691" y="646822"/>
            <a:ext cx="8856617" cy="830997"/>
          </a:xfrm>
          <a:prstGeom prst="rect">
            <a:avLst/>
          </a:prstGeom>
        </p:spPr>
        <p:txBody>
          <a:bodyPr wrap="square">
            <a:spAutoFit/>
          </a:bodyPr>
          <a:lstStyle/>
          <a:p>
            <a:pPr algn="ctr"/>
            <a:r>
              <a:rPr lang="fr-FR" sz="2400" b="1" dirty="0" smtClean="0">
                <a:solidFill>
                  <a:srgbClr val="0033CC"/>
                </a:solidFill>
                <a:latin typeface="Arial Narrow" panose="020B0606020202030204" pitchFamily="34" charset="0"/>
              </a:rPr>
              <a:t>Un régime alimentaire équilibré doit apporter l’ensemble des nutriments dont le corps a besoin pour vivre</a:t>
            </a:r>
            <a:endParaRPr lang="fr-FR" sz="2400" b="1" dirty="0">
              <a:solidFill>
                <a:srgbClr val="0033CC"/>
              </a:solidFill>
              <a:latin typeface="Arial Narrow" panose="020B0606020202030204" pitchFamily="34" charset="0"/>
            </a:endParaRPr>
          </a:p>
        </p:txBody>
      </p:sp>
      <p:pic>
        <p:nvPicPr>
          <p:cNvPr id="5" name="Image 4"/>
          <p:cNvPicPr>
            <a:picLocks noChangeAspect="1"/>
          </p:cNvPicPr>
          <p:nvPr/>
        </p:nvPicPr>
        <p:blipFill>
          <a:blip r:embed="rId2"/>
          <a:stretch>
            <a:fillRect/>
          </a:stretch>
        </p:blipFill>
        <p:spPr>
          <a:xfrm>
            <a:off x="336877" y="1578950"/>
            <a:ext cx="8470243" cy="4969334"/>
          </a:xfrm>
          <a:prstGeom prst="rect">
            <a:avLst/>
          </a:prstGeom>
        </p:spPr>
      </p:pic>
      <p:grpSp>
        <p:nvGrpSpPr>
          <p:cNvPr id="4" name="Groupe 3"/>
          <p:cNvGrpSpPr/>
          <p:nvPr/>
        </p:nvGrpSpPr>
        <p:grpSpPr>
          <a:xfrm>
            <a:off x="-1" y="-1"/>
            <a:ext cx="9144001" cy="6858001"/>
            <a:chOff x="-1" y="-1"/>
            <a:chExt cx="9144001" cy="6858001"/>
          </a:xfrm>
        </p:grpSpPr>
        <p:pic>
          <p:nvPicPr>
            <p:cNvPr id="6" name="Image 5"/>
            <p:cNvPicPr>
              <a:picLocks noChangeAspect="1"/>
            </p:cNvPicPr>
            <p:nvPr/>
          </p:nvPicPr>
          <p:blipFill>
            <a:blip r:embed="rId3"/>
            <a:stretch>
              <a:fillRect/>
            </a:stretch>
          </p:blipFill>
          <p:spPr>
            <a:xfrm>
              <a:off x="0" y="-1"/>
              <a:ext cx="9144000" cy="634181"/>
            </a:xfrm>
            <a:prstGeom prst="rect">
              <a:avLst/>
            </a:prstGeom>
          </p:spPr>
        </p:pic>
        <p:pic>
          <p:nvPicPr>
            <p:cNvPr id="7" name="Image 6"/>
            <p:cNvPicPr>
              <a:picLocks noChangeAspect="1"/>
            </p:cNvPicPr>
            <p:nvPr/>
          </p:nvPicPr>
          <p:blipFill rotWithShape="1">
            <a:blip r:embed="rId3"/>
            <a:srcRect l="27580" t="3488"/>
            <a:stretch/>
          </p:blipFill>
          <p:spPr>
            <a:xfrm rot="10800000">
              <a:off x="-1" y="6548284"/>
              <a:ext cx="6622025" cy="309716"/>
            </a:xfrm>
            <a:prstGeom prst="rect">
              <a:avLst/>
            </a:prstGeom>
          </p:spPr>
        </p:pic>
      </p:grpSp>
      <p:sp>
        <p:nvSpPr>
          <p:cNvPr id="3" name="Espace réservé du numéro de diapositive 2"/>
          <p:cNvSpPr>
            <a:spLocks noGrp="1"/>
          </p:cNvSpPr>
          <p:nvPr>
            <p:ph type="sldNum" sz="quarter" idx="12"/>
          </p:nvPr>
        </p:nvSpPr>
        <p:spPr/>
        <p:txBody>
          <a:bodyPr/>
          <a:lstStyle/>
          <a:p>
            <a:fld id="{052D8B5D-AB05-415B-AF9B-BDD74A468CEF}" type="slidenum">
              <a:rPr lang="fr-FR" smtClean="0"/>
              <a:t>13</a:t>
            </a:fld>
            <a:endParaRPr lang="fr-FR"/>
          </a:p>
        </p:txBody>
      </p:sp>
    </p:spTree>
    <p:extLst>
      <p:ext uri="{BB962C8B-B14F-4D97-AF65-F5344CB8AC3E}">
        <p14:creationId xmlns:p14="http://schemas.microsoft.com/office/powerpoint/2010/main" val="38620502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 11"/>
          <p:cNvGrpSpPr/>
          <p:nvPr/>
        </p:nvGrpSpPr>
        <p:grpSpPr>
          <a:xfrm>
            <a:off x="-1" y="-1"/>
            <a:ext cx="9144001" cy="6858001"/>
            <a:chOff x="-1" y="-1"/>
            <a:chExt cx="9144001" cy="6858001"/>
          </a:xfrm>
        </p:grpSpPr>
        <p:pic>
          <p:nvPicPr>
            <p:cNvPr id="13" name="Image 12"/>
            <p:cNvPicPr>
              <a:picLocks noChangeAspect="1"/>
            </p:cNvPicPr>
            <p:nvPr/>
          </p:nvPicPr>
          <p:blipFill>
            <a:blip r:embed="rId3"/>
            <a:stretch>
              <a:fillRect/>
            </a:stretch>
          </p:blipFill>
          <p:spPr>
            <a:xfrm>
              <a:off x="0" y="-1"/>
              <a:ext cx="9144000" cy="634181"/>
            </a:xfrm>
            <a:prstGeom prst="rect">
              <a:avLst/>
            </a:prstGeom>
          </p:spPr>
        </p:pic>
        <p:pic>
          <p:nvPicPr>
            <p:cNvPr id="14" name="Image 13"/>
            <p:cNvPicPr>
              <a:picLocks noChangeAspect="1"/>
            </p:cNvPicPr>
            <p:nvPr/>
          </p:nvPicPr>
          <p:blipFill rotWithShape="1">
            <a:blip r:embed="rId3"/>
            <a:srcRect l="27580" t="3488"/>
            <a:stretch/>
          </p:blipFill>
          <p:spPr>
            <a:xfrm rot="10800000">
              <a:off x="-1" y="6548284"/>
              <a:ext cx="6622025" cy="309716"/>
            </a:xfrm>
            <a:prstGeom prst="rect">
              <a:avLst/>
            </a:prstGeom>
          </p:spPr>
        </p:pic>
      </p:grpSp>
      <p:sp>
        <p:nvSpPr>
          <p:cNvPr id="2" name="Rectangle 1"/>
          <p:cNvSpPr/>
          <p:nvPr/>
        </p:nvSpPr>
        <p:spPr>
          <a:xfrm>
            <a:off x="143691" y="602571"/>
            <a:ext cx="8856617" cy="584775"/>
          </a:xfrm>
          <a:prstGeom prst="rect">
            <a:avLst/>
          </a:prstGeom>
        </p:spPr>
        <p:txBody>
          <a:bodyPr wrap="square">
            <a:spAutoFit/>
          </a:bodyPr>
          <a:lstStyle/>
          <a:p>
            <a:pPr algn="ctr"/>
            <a:r>
              <a:rPr lang="fr-FR" sz="3200" b="1" dirty="0" smtClean="0">
                <a:latin typeface="Arial Narrow" panose="020B0606020202030204" pitchFamily="34" charset="0"/>
              </a:rPr>
              <a:t>1.4. </a:t>
            </a:r>
            <a:r>
              <a:rPr lang="fr-FR" sz="3200" b="1" dirty="0">
                <a:latin typeface="Arial Narrow" panose="020B0606020202030204" pitchFamily="34" charset="0"/>
              </a:rPr>
              <a:t>LES </a:t>
            </a:r>
            <a:r>
              <a:rPr lang="fr-FR" sz="3200" b="1" dirty="0" smtClean="0">
                <a:latin typeface="Arial Narrow" panose="020B0606020202030204" pitchFamily="34" charset="0"/>
              </a:rPr>
              <a:t>NUTRIMENTS</a:t>
            </a:r>
            <a:endParaRPr lang="fr-FR" sz="3200" b="1" dirty="0">
              <a:latin typeface="Arial Narrow" panose="020B0606020202030204" pitchFamily="34" charset="0"/>
            </a:endParaRPr>
          </a:p>
        </p:txBody>
      </p:sp>
      <p:sp>
        <p:nvSpPr>
          <p:cNvPr id="5" name="Rectangle 4"/>
          <p:cNvSpPr/>
          <p:nvPr/>
        </p:nvSpPr>
        <p:spPr>
          <a:xfrm>
            <a:off x="43023" y="1195412"/>
            <a:ext cx="9075810" cy="461665"/>
          </a:xfrm>
          <a:prstGeom prst="rect">
            <a:avLst/>
          </a:prstGeom>
        </p:spPr>
        <p:txBody>
          <a:bodyPr wrap="square">
            <a:spAutoFit/>
          </a:bodyPr>
          <a:lstStyle/>
          <a:p>
            <a:r>
              <a:rPr lang="fr-FR" sz="2400" b="1" dirty="0" smtClean="0">
                <a:solidFill>
                  <a:srgbClr val="C00000"/>
                </a:solidFill>
                <a:latin typeface="Arial Narrow" panose="020B0606020202030204" pitchFamily="34" charset="0"/>
              </a:rPr>
              <a:t>Ingestion </a:t>
            </a:r>
            <a:r>
              <a:rPr lang="fr-FR" sz="2400" b="1" dirty="0">
                <a:solidFill>
                  <a:srgbClr val="C00000"/>
                </a:solidFill>
                <a:latin typeface="Arial Narrow" panose="020B0606020202030204" pitchFamily="34" charset="0"/>
              </a:rPr>
              <a:t>d’un </a:t>
            </a:r>
            <a:r>
              <a:rPr lang="fr-FR" sz="2400" b="1" dirty="0" smtClean="0">
                <a:solidFill>
                  <a:srgbClr val="C00000"/>
                </a:solidFill>
                <a:latin typeface="Arial Narrow" panose="020B0606020202030204" pitchFamily="34" charset="0"/>
              </a:rPr>
              <a:t>aliment </a:t>
            </a:r>
            <a:r>
              <a:rPr lang="fr-FR" sz="2400" b="1" dirty="0" smtClean="0">
                <a:solidFill>
                  <a:srgbClr val="C00000"/>
                </a:solidFill>
                <a:latin typeface="Arial Narrow" panose="020B0606020202030204" pitchFamily="34" charset="0"/>
                <a:sym typeface="Wingdings" panose="05000000000000000000" pitchFamily="2" charset="2"/>
              </a:rPr>
              <a:t></a:t>
            </a:r>
            <a:r>
              <a:rPr lang="fr-FR" sz="2400" b="1" dirty="0">
                <a:solidFill>
                  <a:srgbClr val="C00000"/>
                </a:solidFill>
                <a:latin typeface="Arial Narrow" panose="020B0606020202030204" pitchFamily="34" charset="0"/>
              </a:rPr>
              <a:t> libération de nutriments utilisés par </a:t>
            </a:r>
            <a:r>
              <a:rPr lang="fr-FR" sz="2400" b="1" dirty="0" smtClean="0">
                <a:solidFill>
                  <a:srgbClr val="C00000"/>
                </a:solidFill>
                <a:latin typeface="Arial Narrow" panose="020B0606020202030204" pitchFamily="34" charset="0"/>
              </a:rPr>
              <a:t>l’organisme</a:t>
            </a:r>
            <a:endParaRPr lang="fr-FR" sz="2400" b="1" dirty="0">
              <a:solidFill>
                <a:srgbClr val="C00000"/>
              </a:solidFill>
              <a:latin typeface="Arial Narrow" panose="020B0606020202030204" pitchFamily="34" charset="0"/>
            </a:endParaRPr>
          </a:p>
        </p:txBody>
      </p:sp>
      <p:sp>
        <p:nvSpPr>
          <p:cNvPr id="10" name="Rectangle 9"/>
          <p:cNvSpPr/>
          <p:nvPr/>
        </p:nvSpPr>
        <p:spPr>
          <a:xfrm>
            <a:off x="352695" y="1737360"/>
            <a:ext cx="4167051" cy="4741817"/>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latin typeface="Arial Narrow" panose="020B0606020202030204" pitchFamily="34" charset="0"/>
              </a:rPr>
              <a:t>Micronutriments :</a:t>
            </a:r>
          </a:p>
          <a:p>
            <a:pPr algn="ctr"/>
            <a:r>
              <a:rPr lang="fr-FR" sz="2800" dirty="0" smtClean="0">
                <a:solidFill>
                  <a:srgbClr val="FFFF00"/>
                </a:solidFill>
                <a:latin typeface="Arial Narrow" panose="020B0606020202030204" pitchFamily="34" charset="0"/>
              </a:rPr>
              <a:t>Vitamines, Minéraux</a:t>
            </a:r>
          </a:p>
          <a:p>
            <a:pPr algn="ctr"/>
            <a:endParaRPr lang="fr-FR" sz="1400" dirty="0" smtClean="0">
              <a:latin typeface="Arial Narrow" panose="020B0606020202030204" pitchFamily="34" charset="0"/>
            </a:endParaRPr>
          </a:p>
          <a:p>
            <a:r>
              <a:rPr lang="fr-FR" sz="2800" dirty="0" smtClean="0">
                <a:latin typeface="Arial Narrow" panose="020B0606020202030204" pitchFamily="34" charset="0"/>
              </a:rPr>
              <a:t>→Présents dans les aliments en </a:t>
            </a:r>
            <a:r>
              <a:rPr lang="fr-FR" sz="2800" dirty="0" smtClean="0">
                <a:solidFill>
                  <a:srgbClr val="FFC000"/>
                </a:solidFill>
                <a:latin typeface="Arial Narrow" panose="020B0606020202030204" pitchFamily="34" charset="0"/>
              </a:rPr>
              <a:t>petites</a:t>
            </a:r>
            <a:r>
              <a:rPr lang="fr-FR" sz="2800" dirty="0" smtClean="0">
                <a:latin typeface="Arial Narrow" panose="020B0606020202030204" pitchFamily="34" charset="0"/>
              </a:rPr>
              <a:t> quantités</a:t>
            </a:r>
          </a:p>
          <a:p>
            <a:endParaRPr lang="fr-FR" sz="1400" dirty="0">
              <a:latin typeface="Arial Narrow" panose="020B0606020202030204" pitchFamily="34" charset="0"/>
            </a:endParaRPr>
          </a:p>
          <a:p>
            <a:r>
              <a:rPr lang="fr-FR" sz="2800" dirty="0" smtClean="0">
                <a:latin typeface="Arial Narrow" panose="020B0606020202030204" pitchFamily="34" charset="0"/>
              </a:rPr>
              <a:t>→Essentiels</a:t>
            </a:r>
          </a:p>
          <a:p>
            <a:endParaRPr lang="fr-FR" sz="1400" dirty="0" smtClean="0">
              <a:latin typeface="Arial Narrow" panose="020B0606020202030204" pitchFamily="34" charset="0"/>
            </a:endParaRPr>
          </a:p>
          <a:p>
            <a:r>
              <a:rPr lang="fr-FR" sz="2800" dirty="0" smtClean="0">
                <a:latin typeface="Arial Narrow" panose="020B0606020202030204" pitchFamily="34" charset="0"/>
              </a:rPr>
              <a:t>→</a:t>
            </a:r>
            <a:r>
              <a:rPr lang="fr-FR" sz="2800" dirty="0" smtClean="0">
                <a:solidFill>
                  <a:srgbClr val="FFC000"/>
                </a:solidFill>
                <a:latin typeface="Arial Narrow" panose="020B0606020202030204" pitchFamily="34" charset="0"/>
              </a:rPr>
              <a:t>Ne fournissent pas d’énergie</a:t>
            </a:r>
          </a:p>
          <a:p>
            <a:endParaRPr lang="fr-FR" sz="1400" dirty="0" smtClean="0">
              <a:latin typeface="Arial Narrow" panose="020B0606020202030204" pitchFamily="34" charset="0"/>
            </a:endParaRPr>
          </a:p>
          <a:p>
            <a:r>
              <a:rPr lang="fr-FR" sz="2800" dirty="0" smtClean="0">
                <a:latin typeface="Arial Narrow" panose="020B0606020202030204" pitchFamily="34" charset="0"/>
              </a:rPr>
              <a:t>→Sont </a:t>
            </a:r>
            <a:r>
              <a:rPr lang="fr-FR" sz="2800" dirty="0" smtClean="0">
                <a:solidFill>
                  <a:srgbClr val="FFC000"/>
                </a:solidFill>
                <a:latin typeface="Arial Narrow" panose="020B0606020202030204" pitchFamily="34" charset="0"/>
              </a:rPr>
              <a:t>absorbés tels quels</a:t>
            </a:r>
            <a:endParaRPr lang="fr-FR" sz="2800" dirty="0">
              <a:solidFill>
                <a:srgbClr val="FFC000"/>
              </a:solidFill>
              <a:latin typeface="Arial Narrow" panose="020B0606020202030204" pitchFamily="34" charset="0"/>
            </a:endParaRPr>
          </a:p>
        </p:txBody>
      </p:sp>
      <p:sp>
        <p:nvSpPr>
          <p:cNvPr id="11" name="Rectangle 10"/>
          <p:cNvSpPr/>
          <p:nvPr/>
        </p:nvSpPr>
        <p:spPr>
          <a:xfrm>
            <a:off x="4833257" y="1733612"/>
            <a:ext cx="4167051" cy="4741817"/>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latin typeface="Arial Narrow" panose="020B0606020202030204" pitchFamily="34" charset="0"/>
              </a:rPr>
              <a:t>Macronutriments :</a:t>
            </a:r>
          </a:p>
          <a:p>
            <a:pPr algn="ctr"/>
            <a:r>
              <a:rPr lang="fr-FR" sz="2800" dirty="0" smtClean="0">
                <a:solidFill>
                  <a:srgbClr val="FFFF00"/>
                </a:solidFill>
                <a:latin typeface="Arial Narrow" panose="020B0606020202030204" pitchFamily="34" charset="0"/>
              </a:rPr>
              <a:t>Protéines, Glucides, Lipides</a:t>
            </a:r>
          </a:p>
          <a:p>
            <a:pPr algn="ctr"/>
            <a:endParaRPr lang="fr-FR" sz="2800" dirty="0" smtClean="0">
              <a:solidFill>
                <a:srgbClr val="FFFF00"/>
              </a:solidFill>
              <a:latin typeface="Arial Narrow" panose="020B0606020202030204" pitchFamily="34" charset="0"/>
            </a:endParaRPr>
          </a:p>
          <a:p>
            <a:r>
              <a:rPr lang="fr-FR" sz="2800" dirty="0" smtClean="0">
                <a:latin typeface="Arial Narrow" panose="020B0606020202030204" pitchFamily="34" charset="0"/>
              </a:rPr>
              <a:t>→Présents dans les aliments en </a:t>
            </a:r>
            <a:r>
              <a:rPr lang="fr-FR" sz="2800" dirty="0" smtClean="0">
                <a:solidFill>
                  <a:srgbClr val="FFC000"/>
                </a:solidFill>
                <a:latin typeface="Arial Narrow" panose="020B0606020202030204" pitchFamily="34" charset="0"/>
              </a:rPr>
              <a:t>grandes</a:t>
            </a:r>
            <a:r>
              <a:rPr lang="fr-FR" sz="2800" dirty="0" smtClean="0">
                <a:latin typeface="Arial Narrow" panose="020B0606020202030204" pitchFamily="34" charset="0"/>
              </a:rPr>
              <a:t> quantités</a:t>
            </a:r>
          </a:p>
          <a:p>
            <a:endParaRPr lang="fr-FR" sz="1400" dirty="0">
              <a:latin typeface="Arial Narrow" panose="020B0606020202030204" pitchFamily="34" charset="0"/>
            </a:endParaRPr>
          </a:p>
          <a:p>
            <a:r>
              <a:rPr lang="fr-FR" sz="2800" dirty="0" smtClean="0">
                <a:latin typeface="Arial Narrow" panose="020B0606020202030204" pitchFamily="34" charset="0"/>
              </a:rPr>
              <a:t>→Essentiels</a:t>
            </a:r>
          </a:p>
          <a:p>
            <a:endParaRPr lang="fr-FR" sz="1400" dirty="0" smtClean="0">
              <a:latin typeface="Arial Narrow" panose="020B0606020202030204" pitchFamily="34" charset="0"/>
            </a:endParaRPr>
          </a:p>
          <a:p>
            <a:r>
              <a:rPr lang="fr-FR" sz="2800" dirty="0" smtClean="0">
                <a:latin typeface="Arial Narrow" panose="020B0606020202030204" pitchFamily="34" charset="0"/>
              </a:rPr>
              <a:t>→</a:t>
            </a:r>
            <a:r>
              <a:rPr lang="fr-FR" sz="2800" dirty="0" smtClean="0">
                <a:solidFill>
                  <a:srgbClr val="FFC000"/>
                </a:solidFill>
                <a:latin typeface="Arial Narrow" panose="020B0606020202030204" pitchFamily="34" charset="0"/>
              </a:rPr>
              <a:t>Fournissent de l’énergie</a:t>
            </a:r>
          </a:p>
          <a:p>
            <a:endParaRPr lang="fr-FR" sz="1400" dirty="0" smtClean="0">
              <a:latin typeface="Arial Narrow" panose="020B0606020202030204" pitchFamily="34" charset="0"/>
            </a:endParaRPr>
          </a:p>
          <a:p>
            <a:r>
              <a:rPr lang="fr-FR" sz="2800" dirty="0" smtClean="0">
                <a:latin typeface="Arial Narrow" panose="020B0606020202030204" pitchFamily="34" charset="0"/>
              </a:rPr>
              <a:t>→Sont </a:t>
            </a:r>
            <a:r>
              <a:rPr lang="fr-FR" sz="2800" dirty="0" smtClean="0">
                <a:solidFill>
                  <a:srgbClr val="FFC000"/>
                </a:solidFill>
                <a:latin typeface="Arial Narrow" panose="020B0606020202030204" pitchFamily="34" charset="0"/>
              </a:rPr>
              <a:t>transformés pendant le processus de digestions</a:t>
            </a:r>
            <a:endParaRPr lang="fr-FR" sz="2800" dirty="0">
              <a:solidFill>
                <a:srgbClr val="FFC000"/>
              </a:solidFill>
              <a:latin typeface="Arial Narrow" panose="020B0606020202030204" pitchFamily="34" charset="0"/>
            </a:endParaRPr>
          </a:p>
        </p:txBody>
      </p:sp>
      <p:sp>
        <p:nvSpPr>
          <p:cNvPr id="3" name="Espace réservé du numéro de diapositive 2"/>
          <p:cNvSpPr>
            <a:spLocks noGrp="1"/>
          </p:cNvSpPr>
          <p:nvPr>
            <p:ph type="sldNum" sz="quarter" idx="12"/>
          </p:nvPr>
        </p:nvSpPr>
        <p:spPr/>
        <p:txBody>
          <a:bodyPr/>
          <a:lstStyle/>
          <a:p>
            <a:fld id="{052D8B5D-AB05-415B-AF9B-BDD74A468CEF}" type="slidenum">
              <a:rPr lang="fr-FR" smtClean="0"/>
              <a:t>14</a:t>
            </a:fld>
            <a:endParaRPr lang="fr-FR"/>
          </a:p>
        </p:txBody>
      </p:sp>
    </p:spTree>
    <p:extLst>
      <p:ext uri="{BB962C8B-B14F-4D97-AF65-F5344CB8AC3E}">
        <p14:creationId xmlns:p14="http://schemas.microsoft.com/office/powerpoint/2010/main" val="71368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 y="-1"/>
            <a:ext cx="9144001" cy="6858001"/>
            <a:chOff x="-1" y="-1"/>
            <a:chExt cx="9144001" cy="6858001"/>
          </a:xfrm>
        </p:grpSpPr>
        <p:pic>
          <p:nvPicPr>
            <p:cNvPr id="5" name="Image 4"/>
            <p:cNvPicPr>
              <a:picLocks noChangeAspect="1"/>
            </p:cNvPicPr>
            <p:nvPr/>
          </p:nvPicPr>
          <p:blipFill>
            <a:blip r:embed="rId3"/>
            <a:stretch>
              <a:fillRect/>
            </a:stretch>
          </p:blipFill>
          <p:spPr>
            <a:xfrm>
              <a:off x="0" y="-1"/>
              <a:ext cx="9144000" cy="634181"/>
            </a:xfrm>
            <a:prstGeom prst="rect">
              <a:avLst/>
            </a:prstGeom>
          </p:spPr>
        </p:pic>
        <p:pic>
          <p:nvPicPr>
            <p:cNvPr id="6" name="Image 5"/>
            <p:cNvPicPr>
              <a:picLocks noChangeAspect="1"/>
            </p:cNvPicPr>
            <p:nvPr/>
          </p:nvPicPr>
          <p:blipFill rotWithShape="1">
            <a:blip r:embed="rId3"/>
            <a:srcRect l="27580" t="3488"/>
            <a:stretch/>
          </p:blipFill>
          <p:spPr>
            <a:xfrm rot="10800000">
              <a:off x="-1" y="6548284"/>
              <a:ext cx="6622025" cy="309716"/>
            </a:xfrm>
            <a:prstGeom prst="rect">
              <a:avLst/>
            </a:prstGeom>
          </p:spPr>
        </p:pic>
      </p:grpSp>
      <p:sp>
        <p:nvSpPr>
          <p:cNvPr id="2" name="Rectangle 1"/>
          <p:cNvSpPr/>
          <p:nvPr/>
        </p:nvSpPr>
        <p:spPr>
          <a:xfrm>
            <a:off x="143691" y="646823"/>
            <a:ext cx="8856617" cy="646331"/>
          </a:xfrm>
          <a:prstGeom prst="rect">
            <a:avLst/>
          </a:prstGeom>
        </p:spPr>
        <p:txBody>
          <a:bodyPr wrap="square">
            <a:spAutoFit/>
          </a:bodyPr>
          <a:lstStyle/>
          <a:p>
            <a:pPr algn="ctr"/>
            <a:r>
              <a:rPr lang="fr-FR" sz="3600" b="1" dirty="0" smtClean="0">
                <a:solidFill>
                  <a:srgbClr val="C00000"/>
                </a:solidFill>
                <a:latin typeface="Arial Narrow" panose="020B0606020202030204" pitchFamily="34" charset="0"/>
              </a:rPr>
              <a:t>La Nutrition, c’est donc :</a:t>
            </a:r>
            <a:endParaRPr lang="fr-FR" sz="3600" b="1" dirty="0">
              <a:solidFill>
                <a:srgbClr val="C00000"/>
              </a:solidFill>
              <a:latin typeface="Arial Narrow" panose="020B0606020202030204" pitchFamily="34" charset="0"/>
            </a:endParaRPr>
          </a:p>
        </p:txBody>
      </p:sp>
      <p:sp>
        <p:nvSpPr>
          <p:cNvPr id="3" name="Rectangle 2"/>
          <p:cNvSpPr/>
          <p:nvPr/>
        </p:nvSpPr>
        <p:spPr>
          <a:xfrm>
            <a:off x="143691" y="1544211"/>
            <a:ext cx="8856618" cy="3785652"/>
          </a:xfrm>
          <a:prstGeom prst="rect">
            <a:avLst/>
          </a:prstGeom>
        </p:spPr>
        <p:txBody>
          <a:bodyPr wrap="square">
            <a:spAutoFit/>
          </a:bodyPr>
          <a:lstStyle/>
          <a:p>
            <a:pPr marL="285750" indent="-285750">
              <a:buFont typeface="Wingdings" panose="05000000000000000000" pitchFamily="2" charset="2"/>
              <a:buChar char="§"/>
            </a:pPr>
            <a:r>
              <a:rPr lang="fr-FR" sz="2800" b="1" dirty="0" smtClean="0">
                <a:latin typeface="Arial Narrow" panose="020B0606020202030204" pitchFamily="34" charset="0"/>
              </a:rPr>
              <a:t>une </a:t>
            </a:r>
            <a:r>
              <a:rPr lang="fr-FR" sz="2800" b="1" dirty="0" smtClean="0">
                <a:solidFill>
                  <a:srgbClr val="0033CC"/>
                </a:solidFill>
                <a:latin typeface="Arial Narrow" panose="020B0606020202030204" pitchFamily="34" charset="0"/>
              </a:rPr>
              <a:t>adéquation entre besoins et apports </a:t>
            </a:r>
            <a:r>
              <a:rPr lang="fr-FR" sz="2800" b="1" dirty="0" smtClean="0">
                <a:latin typeface="Arial Narrow" panose="020B0606020202030204" pitchFamily="34" charset="0"/>
              </a:rPr>
              <a:t>(équilibre qualitatif et quantitatif pour l'énergie et le fonctionnement) </a:t>
            </a:r>
          </a:p>
          <a:p>
            <a:pPr marL="285750" indent="-285750">
              <a:buFont typeface="Wingdings" panose="05000000000000000000" pitchFamily="2" charset="2"/>
              <a:buChar char="§"/>
            </a:pPr>
            <a:endParaRPr lang="fr-FR" sz="3600" b="1" dirty="0" smtClean="0">
              <a:latin typeface="Arial Narrow" panose="020B0606020202030204" pitchFamily="34" charset="0"/>
            </a:endParaRPr>
          </a:p>
          <a:p>
            <a:pPr marL="285750" indent="-285750">
              <a:buFont typeface="Wingdings" panose="05000000000000000000" pitchFamily="2" charset="2"/>
              <a:buChar char="§"/>
            </a:pPr>
            <a:r>
              <a:rPr lang="fr-FR" sz="2800" b="1" dirty="0" smtClean="0">
                <a:latin typeface="Arial Narrow" panose="020B0606020202030204" pitchFamily="34" charset="0"/>
              </a:rPr>
              <a:t>des </a:t>
            </a:r>
            <a:r>
              <a:rPr lang="fr-FR" sz="2800" b="1" dirty="0" smtClean="0">
                <a:solidFill>
                  <a:srgbClr val="0033CC"/>
                </a:solidFill>
                <a:latin typeface="Arial Narrow" panose="020B0606020202030204" pitchFamily="34" charset="0"/>
              </a:rPr>
              <a:t>problèmes liés à la santé </a:t>
            </a:r>
            <a:r>
              <a:rPr lang="fr-FR" sz="2800" b="1" dirty="0" smtClean="0">
                <a:latin typeface="Arial Narrow" panose="020B0606020202030204" pitchFamily="34" charset="0"/>
              </a:rPr>
              <a:t>(carence, malnutrition, dénutrition…)</a:t>
            </a:r>
          </a:p>
          <a:p>
            <a:pPr marL="285750" indent="-285750">
              <a:buFont typeface="Wingdings" panose="05000000000000000000" pitchFamily="2" charset="2"/>
              <a:buChar char="§"/>
            </a:pPr>
            <a:endParaRPr lang="fr-FR" sz="3600" b="1" dirty="0">
              <a:latin typeface="Arial Narrow" panose="020B0606020202030204" pitchFamily="34" charset="0"/>
            </a:endParaRPr>
          </a:p>
          <a:p>
            <a:pPr marL="285750" indent="-285750">
              <a:buFont typeface="Wingdings" panose="05000000000000000000" pitchFamily="2" charset="2"/>
              <a:buChar char="§"/>
            </a:pPr>
            <a:r>
              <a:rPr lang="fr-FR" sz="2800" b="1" dirty="0" smtClean="0">
                <a:latin typeface="Arial Narrow" panose="020B0606020202030204" pitchFamily="34" charset="0"/>
              </a:rPr>
              <a:t>des </a:t>
            </a:r>
            <a:r>
              <a:rPr lang="fr-FR" sz="2800" b="1" dirty="0" smtClean="0">
                <a:solidFill>
                  <a:srgbClr val="0033CC"/>
                </a:solidFill>
                <a:latin typeface="Arial Narrow" panose="020B0606020202030204" pitchFamily="34" charset="0"/>
              </a:rPr>
              <a:t>mécanismes</a:t>
            </a:r>
            <a:r>
              <a:rPr lang="fr-FR" sz="2800" b="1" dirty="0" smtClean="0">
                <a:latin typeface="Arial Narrow" panose="020B0606020202030204" pitchFamily="34" charset="0"/>
              </a:rPr>
              <a:t>, des </a:t>
            </a:r>
            <a:r>
              <a:rPr lang="fr-FR" sz="2800" b="1" dirty="0" smtClean="0">
                <a:solidFill>
                  <a:srgbClr val="0033CC"/>
                </a:solidFill>
                <a:latin typeface="Arial Narrow" panose="020B0606020202030204" pitchFamily="34" charset="0"/>
              </a:rPr>
              <a:t>classifications</a:t>
            </a:r>
            <a:r>
              <a:rPr lang="fr-FR" sz="2800" b="1" dirty="0" smtClean="0">
                <a:latin typeface="Arial Narrow" panose="020B0606020202030204" pitchFamily="34" charset="0"/>
              </a:rPr>
              <a:t> (valeur des aliments : composition, </a:t>
            </a:r>
            <a:r>
              <a:rPr lang="fr-FR" sz="2800" b="1" dirty="0" err="1" smtClean="0">
                <a:latin typeface="Arial Narrow" panose="020B0606020202030204" pitchFamily="34" charset="0"/>
              </a:rPr>
              <a:t>digestabilité</a:t>
            </a:r>
            <a:r>
              <a:rPr lang="fr-FR" sz="2800" b="1" dirty="0" smtClean="0">
                <a:latin typeface="Arial Narrow" panose="020B0606020202030204" pitchFamily="34" charset="0"/>
              </a:rPr>
              <a:t>, rôle, goût, tradition, religion)</a:t>
            </a:r>
            <a:endParaRPr lang="fr-FR" sz="2800" dirty="0">
              <a:latin typeface="Arial Narrow" panose="020B0606020202030204" pitchFamily="34" charset="0"/>
            </a:endParaRPr>
          </a:p>
        </p:txBody>
      </p:sp>
      <p:sp>
        <p:nvSpPr>
          <p:cNvPr id="7" name="Espace réservé du numéro de diapositive 6"/>
          <p:cNvSpPr>
            <a:spLocks noGrp="1"/>
          </p:cNvSpPr>
          <p:nvPr>
            <p:ph type="sldNum" sz="quarter" idx="12"/>
          </p:nvPr>
        </p:nvSpPr>
        <p:spPr/>
        <p:txBody>
          <a:bodyPr/>
          <a:lstStyle/>
          <a:p>
            <a:fld id="{052D8B5D-AB05-415B-AF9B-BDD74A468CEF}" type="slidenum">
              <a:rPr lang="fr-FR" smtClean="0"/>
              <a:t>15</a:t>
            </a:fld>
            <a:endParaRPr lang="fr-FR"/>
          </a:p>
        </p:txBody>
      </p:sp>
    </p:spTree>
    <p:extLst>
      <p:ext uri="{BB962C8B-B14F-4D97-AF65-F5344CB8AC3E}">
        <p14:creationId xmlns:p14="http://schemas.microsoft.com/office/powerpoint/2010/main" val="2153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1" y="-1"/>
            <a:ext cx="9144001" cy="6858001"/>
            <a:chOff x="-1" y="-1"/>
            <a:chExt cx="9144001" cy="6858001"/>
          </a:xfrm>
        </p:grpSpPr>
        <p:pic>
          <p:nvPicPr>
            <p:cNvPr id="8" name="Image 7"/>
            <p:cNvPicPr>
              <a:picLocks noChangeAspect="1"/>
            </p:cNvPicPr>
            <p:nvPr/>
          </p:nvPicPr>
          <p:blipFill>
            <a:blip r:embed="rId2"/>
            <a:stretch>
              <a:fillRect/>
            </a:stretch>
          </p:blipFill>
          <p:spPr>
            <a:xfrm>
              <a:off x="0" y="-1"/>
              <a:ext cx="9144000" cy="634181"/>
            </a:xfrm>
            <a:prstGeom prst="rect">
              <a:avLst/>
            </a:prstGeom>
          </p:spPr>
        </p:pic>
        <p:pic>
          <p:nvPicPr>
            <p:cNvPr id="9" name="Image 8"/>
            <p:cNvPicPr>
              <a:picLocks noChangeAspect="1"/>
            </p:cNvPicPr>
            <p:nvPr/>
          </p:nvPicPr>
          <p:blipFill rotWithShape="1">
            <a:blip r:embed="rId2"/>
            <a:srcRect l="27580" t="3488"/>
            <a:stretch/>
          </p:blipFill>
          <p:spPr>
            <a:xfrm rot="10800000">
              <a:off x="-1" y="6548284"/>
              <a:ext cx="6622025" cy="309716"/>
            </a:xfrm>
            <a:prstGeom prst="rect">
              <a:avLst/>
            </a:prstGeom>
          </p:spPr>
        </p:pic>
      </p:grpSp>
      <p:sp>
        <p:nvSpPr>
          <p:cNvPr id="2" name="Rectangle 1"/>
          <p:cNvSpPr/>
          <p:nvPr/>
        </p:nvSpPr>
        <p:spPr>
          <a:xfrm>
            <a:off x="143691" y="617319"/>
            <a:ext cx="8856617" cy="584775"/>
          </a:xfrm>
          <a:prstGeom prst="rect">
            <a:avLst/>
          </a:prstGeom>
        </p:spPr>
        <p:txBody>
          <a:bodyPr wrap="square">
            <a:spAutoFit/>
          </a:bodyPr>
          <a:lstStyle/>
          <a:p>
            <a:pPr algn="ctr"/>
            <a:r>
              <a:rPr lang="fr-FR" sz="3200" b="1" dirty="0" smtClean="0">
                <a:latin typeface="Arial Narrow" panose="020B0606020202030204" pitchFamily="34" charset="0"/>
              </a:rPr>
              <a:t>1.5. </a:t>
            </a:r>
            <a:r>
              <a:rPr lang="fr-FR" sz="3200" b="1" dirty="0">
                <a:latin typeface="Arial Narrow" panose="020B0606020202030204" pitchFamily="34" charset="0"/>
              </a:rPr>
              <a:t>PROFIL </a:t>
            </a:r>
            <a:r>
              <a:rPr lang="fr-FR" sz="3200" b="1" dirty="0" smtClean="0">
                <a:latin typeface="Arial Narrow" panose="020B0606020202030204" pitchFamily="34" charset="0"/>
              </a:rPr>
              <a:t>NUTRITIONNEL (PN)</a:t>
            </a:r>
            <a:endParaRPr lang="fr-FR" sz="3200" b="1" dirty="0">
              <a:latin typeface="Arial Narrow" panose="020B0606020202030204" pitchFamily="34" charset="0"/>
            </a:endParaRPr>
          </a:p>
        </p:txBody>
      </p:sp>
      <p:pic>
        <p:nvPicPr>
          <p:cNvPr id="5" name="Image 4"/>
          <p:cNvPicPr>
            <a:picLocks noChangeAspect="1"/>
          </p:cNvPicPr>
          <p:nvPr/>
        </p:nvPicPr>
        <p:blipFill>
          <a:blip r:embed="rId3"/>
          <a:stretch>
            <a:fillRect/>
          </a:stretch>
        </p:blipFill>
        <p:spPr>
          <a:xfrm>
            <a:off x="143691" y="2389238"/>
            <a:ext cx="8856617" cy="3982065"/>
          </a:xfrm>
          <a:prstGeom prst="rect">
            <a:avLst/>
          </a:prstGeom>
        </p:spPr>
      </p:pic>
      <p:sp>
        <p:nvSpPr>
          <p:cNvPr id="10" name="Rectangle 9"/>
          <p:cNvSpPr/>
          <p:nvPr/>
        </p:nvSpPr>
        <p:spPr>
          <a:xfrm>
            <a:off x="202850" y="1251500"/>
            <a:ext cx="8739402" cy="984885"/>
          </a:xfrm>
          <a:prstGeom prst="rect">
            <a:avLst/>
          </a:prstGeom>
        </p:spPr>
        <p:txBody>
          <a:bodyPr wrap="square">
            <a:spAutoFit/>
          </a:bodyPr>
          <a:lstStyle/>
          <a:p>
            <a:pPr marL="457200" indent="-457200">
              <a:buFont typeface="Arial" panose="020B0604020202020204" pitchFamily="34" charset="0"/>
              <a:buChar char="•"/>
            </a:pPr>
            <a:r>
              <a:rPr lang="fr-FR" sz="2900" dirty="0" smtClean="0">
                <a:solidFill>
                  <a:srgbClr val="0033CC"/>
                </a:solidFill>
                <a:latin typeface="Arial Narrow" panose="020B0606020202030204" pitchFamily="34" charset="0"/>
                <a:cs typeface="Times New Roman" panose="02020603050405020304" pitchFamily="18" charset="0"/>
              </a:rPr>
              <a:t>Implique un jugement de valeur sur les aliments et leur place par rapport à l’équilibre nutritionnel global</a:t>
            </a:r>
          </a:p>
        </p:txBody>
      </p:sp>
      <p:sp>
        <p:nvSpPr>
          <p:cNvPr id="3" name="Espace réservé du numéro de diapositive 2"/>
          <p:cNvSpPr>
            <a:spLocks noGrp="1"/>
          </p:cNvSpPr>
          <p:nvPr>
            <p:ph type="sldNum" sz="quarter" idx="12"/>
          </p:nvPr>
        </p:nvSpPr>
        <p:spPr/>
        <p:txBody>
          <a:bodyPr/>
          <a:lstStyle/>
          <a:p>
            <a:fld id="{052D8B5D-AB05-415B-AF9B-BDD74A468CEF}" type="slidenum">
              <a:rPr lang="fr-FR" smtClean="0"/>
              <a:t>16</a:t>
            </a:fld>
            <a:endParaRPr lang="fr-FR"/>
          </a:p>
        </p:txBody>
      </p:sp>
    </p:spTree>
    <p:extLst>
      <p:ext uri="{BB962C8B-B14F-4D97-AF65-F5344CB8AC3E}">
        <p14:creationId xmlns:p14="http://schemas.microsoft.com/office/powerpoint/2010/main" val="412104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1" y="-1"/>
            <a:ext cx="9144001" cy="6858001"/>
            <a:chOff x="-1" y="-1"/>
            <a:chExt cx="9144001" cy="6858001"/>
          </a:xfrm>
        </p:grpSpPr>
        <p:pic>
          <p:nvPicPr>
            <p:cNvPr id="8" name="Image 7"/>
            <p:cNvPicPr>
              <a:picLocks noChangeAspect="1"/>
            </p:cNvPicPr>
            <p:nvPr/>
          </p:nvPicPr>
          <p:blipFill>
            <a:blip r:embed="rId2"/>
            <a:stretch>
              <a:fillRect/>
            </a:stretch>
          </p:blipFill>
          <p:spPr>
            <a:xfrm>
              <a:off x="0" y="-1"/>
              <a:ext cx="9144000" cy="634181"/>
            </a:xfrm>
            <a:prstGeom prst="rect">
              <a:avLst/>
            </a:prstGeom>
          </p:spPr>
        </p:pic>
        <p:pic>
          <p:nvPicPr>
            <p:cNvPr id="9" name="Image 8"/>
            <p:cNvPicPr>
              <a:picLocks noChangeAspect="1"/>
            </p:cNvPicPr>
            <p:nvPr/>
          </p:nvPicPr>
          <p:blipFill rotWithShape="1">
            <a:blip r:embed="rId2"/>
            <a:srcRect l="27580" t="3488"/>
            <a:stretch/>
          </p:blipFill>
          <p:spPr>
            <a:xfrm rot="10800000">
              <a:off x="-1" y="6548284"/>
              <a:ext cx="6622025" cy="309716"/>
            </a:xfrm>
            <a:prstGeom prst="rect">
              <a:avLst/>
            </a:prstGeom>
          </p:spPr>
        </p:pic>
      </p:grpSp>
      <p:sp>
        <p:nvSpPr>
          <p:cNvPr id="2" name="Rectangle 1"/>
          <p:cNvSpPr/>
          <p:nvPr/>
        </p:nvSpPr>
        <p:spPr>
          <a:xfrm>
            <a:off x="143691" y="617319"/>
            <a:ext cx="8856617" cy="584775"/>
          </a:xfrm>
          <a:prstGeom prst="rect">
            <a:avLst/>
          </a:prstGeom>
        </p:spPr>
        <p:txBody>
          <a:bodyPr wrap="square">
            <a:spAutoFit/>
          </a:bodyPr>
          <a:lstStyle/>
          <a:p>
            <a:pPr algn="ctr"/>
            <a:r>
              <a:rPr lang="fr-FR" sz="3200" b="1" dirty="0" smtClean="0">
                <a:latin typeface="Arial Narrow" panose="020B0606020202030204" pitchFamily="34" charset="0"/>
              </a:rPr>
              <a:t>1.5. </a:t>
            </a:r>
            <a:r>
              <a:rPr lang="fr-FR" sz="3200" b="1" dirty="0">
                <a:latin typeface="Arial Narrow" panose="020B0606020202030204" pitchFamily="34" charset="0"/>
              </a:rPr>
              <a:t>PROFIL </a:t>
            </a:r>
            <a:r>
              <a:rPr lang="fr-FR" sz="3200" b="1" dirty="0" smtClean="0">
                <a:latin typeface="Arial Narrow" panose="020B0606020202030204" pitchFamily="34" charset="0"/>
              </a:rPr>
              <a:t>NUTRITIONNEL (PN)</a:t>
            </a:r>
            <a:endParaRPr lang="fr-FR" sz="3200" b="1" dirty="0">
              <a:latin typeface="Arial Narrow" panose="020B0606020202030204" pitchFamily="34" charset="0"/>
            </a:endParaRPr>
          </a:p>
        </p:txBody>
      </p:sp>
      <p:pic>
        <p:nvPicPr>
          <p:cNvPr id="4" name="Image 3"/>
          <p:cNvPicPr>
            <a:picLocks noChangeAspect="1"/>
          </p:cNvPicPr>
          <p:nvPr/>
        </p:nvPicPr>
        <p:blipFill>
          <a:blip r:embed="rId3"/>
          <a:stretch>
            <a:fillRect/>
          </a:stretch>
        </p:blipFill>
        <p:spPr>
          <a:xfrm>
            <a:off x="5785556" y="1350391"/>
            <a:ext cx="3003868" cy="4261105"/>
          </a:xfrm>
          <a:prstGeom prst="rect">
            <a:avLst/>
          </a:prstGeom>
        </p:spPr>
      </p:pic>
      <p:pic>
        <p:nvPicPr>
          <p:cNvPr id="6" name="Image 5"/>
          <p:cNvPicPr>
            <a:picLocks noChangeAspect="1"/>
          </p:cNvPicPr>
          <p:nvPr/>
        </p:nvPicPr>
        <p:blipFill>
          <a:blip r:embed="rId4"/>
          <a:stretch>
            <a:fillRect/>
          </a:stretch>
        </p:blipFill>
        <p:spPr>
          <a:xfrm>
            <a:off x="2994752" y="2670297"/>
            <a:ext cx="2834221" cy="4015859"/>
          </a:xfrm>
          <a:prstGeom prst="rect">
            <a:avLst/>
          </a:prstGeom>
        </p:spPr>
      </p:pic>
      <p:pic>
        <p:nvPicPr>
          <p:cNvPr id="3" name="Image 2"/>
          <p:cNvPicPr>
            <a:picLocks noChangeAspect="1"/>
          </p:cNvPicPr>
          <p:nvPr/>
        </p:nvPicPr>
        <p:blipFill>
          <a:blip r:embed="rId5"/>
          <a:stretch>
            <a:fillRect/>
          </a:stretch>
        </p:blipFill>
        <p:spPr>
          <a:xfrm>
            <a:off x="141131" y="1389163"/>
            <a:ext cx="2897037" cy="2917365"/>
          </a:xfrm>
          <a:prstGeom prst="rect">
            <a:avLst/>
          </a:prstGeom>
        </p:spPr>
      </p:pic>
      <p:sp>
        <p:nvSpPr>
          <p:cNvPr id="5" name="Espace réservé du numéro de diapositive 4"/>
          <p:cNvSpPr>
            <a:spLocks noGrp="1"/>
          </p:cNvSpPr>
          <p:nvPr>
            <p:ph type="sldNum" sz="quarter" idx="12"/>
          </p:nvPr>
        </p:nvSpPr>
        <p:spPr/>
        <p:txBody>
          <a:bodyPr/>
          <a:lstStyle/>
          <a:p>
            <a:fld id="{052D8B5D-AB05-415B-AF9B-BDD74A468CEF}" type="slidenum">
              <a:rPr lang="fr-FR" smtClean="0"/>
              <a:t>17</a:t>
            </a:fld>
            <a:endParaRPr lang="fr-FR"/>
          </a:p>
        </p:txBody>
      </p:sp>
    </p:spTree>
    <p:extLst>
      <p:ext uri="{BB962C8B-B14F-4D97-AF65-F5344CB8AC3E}">
        <p14:creationId xmlns:p14="http://schemas.microsoft.com/office/powerpoint/2010/main" val="2887405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1" y="-1"/>
            <a:ext cx="9144001" cy="6858001"/>
            <a:chOff x="-1" y="-1"/>
            <a:chExt cx="9144001" cy="6858001"/>
          </a:xfrm>
        </p:grpSpPr>
        <p:pic>
          <p:nvPicPr>
            <p:cNvPr id="8" name="Image 7"/>
            <p:cNvPicPr>
              <a:picLocks noChangeAspect="1"/>
            </p:cNvPicPr>
            <p:nvPr/>
          </p:nvPicPr>
          <p:blipFill>
            <a:blip r:embed="rId2"/>
            <a:stretch>
              <a:fillRect/>
            </a:stretch>
          </p:blipFill>
          <p:spPr>
            <a:xfrm>
              <a:off x="0" y="-1"/>
              <a:ext cx="9144000" cy="634181"/>
            </a:xfrm>
            <a:prstGeom prst="rect">
              <a:avLst/>
            </a:prstGeom>
          </p:spPr>
        </p:pic>
        <p:pic>
          <p:nvPicPr>
            <p:cNvPr id="9" name="Image 8"/>
            <p:cNvPicPr>
              <a:picLocks noChangeAspect="1"/>
            </p:cNvPicPr>
            <p:nvPr/>
          </p:nvPicPr>
          <p:blipFill rotWithShape="1">
            <a:blip r:embed="rId2"/>
            <a:srcRect l="27580" t="3488"/>
            <a:stretch/>
          </p:blipFill>
          <p:spPr>
            <a:xfrm rot="10800000">
              <a:off x="-1" y="6548284"/>
              <a:ext cx="6622025" cy="309716"/>
            </a:xfrm>
            <a:prstGeom prst="rect">
              <a:avLst/>
            </a:prstGeom>
          </p:spPr>
        </p:pic>
      </p:grpSp>
      <p:sp>
        <p:nvSpPr>
          <p:cNvPr id="2" name="Rectangle 1"/>
          <p:cNvSpPr/>
          <p:nvPr/>
        </p:nvSpPr>
        <p:spPr>
          <a:xfrm>
            <a:off x="143691" y="617319"/>
            <a:ext cx="8856617" cy="584775"/>
          </a:xfrm>
          <a:prstGeom prst="rect">
            <a:avLst/>
          </a:prstGeom>
        </p:spPr>
        <p:txBody>
          <a:bodyPr wrap="square">
            <a:spAutoFit/>
          </a:bodyPr>
          <a:lstStyle/>
          <a:p>
            <a:pPr algn="ctr"/>
            <a:r>
              <a:rPr lang="fr-FR" sz="3200" b="1" dirty="0">
                <a:latin typeface="Arial Narrow" panose="020B0606020202030204" pitchFamily="34" charset="0"/>
              </a:rPr>
              <a:t>1.5. PROFIL </a:t>
            </a:r>
            <a:r>
              <a:rPr lang="fr-FR" sz="3200" b="1" dirty="0" smtClean="0">
                <a:latin typeface="Arial Narrow" panose="020B0606020202030204" pitchFamily="34" charset="0"/>
              </a:rPr>
              <a:t>NUTRITIONNEL (PN)</a:t>
            </a:r>
            <a:endParaRPr lang="fr-FR" sz="3200" b="1" dirty="0">
              <a:latin typeface="Arial Narrow" panose="020B0606020202030204" pitchFamily="34" charset="0"/>
            </a:endParaRPr>
          </a:p>
        </p:txBody>
      </p:sp>
      <p:sp>
        <p:nvSpPr>
          <p:cNvPr id="10" name="Rectangle 9"/>
          <p:cNvSpPr/>
          <p:nvPr/>
        </p:nvSpPr>
        <p:spPr>
          <a:xfrm>
            <a:off x="260906" y="1251500"/>
            <a:ext cx="8632371" cy="4401205"/>
          </a:xfrm>
          <a:prstGeom prst="rect">
            <a:avLst/>
          </a:prstGeom>
        </p:spPr>
        <p:txBody>
          <a:bodyPr wrap="square">
            <a:spAutoFit/>
          </a:bodyPr>
          <a:lstStyle/>
          <a:p>
            <a:pPr marL="457200" indent="-457200">
              <a:buFont typeface="Arial" panose="020B0604020202020204" pitchFamily="34" charset="0"/>
              <a:buChar char="•"/>
            </a:pPr>
            <a:r>
              <a:rPr lang="fr-FR" sz="2800" b="1" dirty="0" smtClean="0">
                <a:solidFill>
                  <a:srgbClr val="0033CC"/>
                </a:solidFill>
                <a:latin typeface="Arial Narrow" panose="020B0606020202030204" pitchFamily="34" charset="0"/>
                <a:cs typeface="Times New Roman" panose="02020603050405020304" pitchFamily="18" charset="0"/>
              </a:rPr>
              <a:t>Le profil favorable doit être en accord avec l’équilibre alimentaire : </a:t>
            </a:r>
          </a:p>
          <a:p>
            <a:pPr marL="914400" lvl="1" indent="-457200">
              <a:buFont typeface="Arial Narrow" panose="020B0606020202030204" pitchFamily="34" charset="0"/>
              <a:buChar char="―"/>
            </a:pPr>
            <a:endParaRPr lang="fr-FR" sz="2800" b="1" dirty="0" smtClean="0">
              <a:latin typeface="Arial Narrow" panose="020B0606020202030204" pitchFamily="34" charset="0"/>
              <a:cs typeface="Times New Roman" panose="02020603050405020304" pitchFamily="18" charset="0"/>
            </a:endParaRPr>
          </a:p>
          <a:p>
            <a:pPr marL="914400" lvl="1" indent="-457200">
              <a:buFont typeface="Arial Narrow" panose="020B0606020202030204" pitchFamily="34" charset="0"/>
              <a:buChar char="―"/>
            </a:pPr>
            <a:r>
              <a:rPr lang="fr-FR" sz="2800" b="1" dirty="0" smtClean="0">
                <a:latin typeface="Arial Narrow" panose="020B0606020202030204" pitchFamily="34" charset="0"/>
                <a:cs typeface="Times New Roman" panose="02020603050405020304" pitchFamily="18" charset="0"/>
              </a:rPr>
              <a:t>un produit ne doit pas contenir trop de </a:t>
            </a:r>
            <a:r>
              <a:rPr lang="fr-FR" sz="2800" b="1" dirty="0" smtClean="0">
                <a:solidFill>
                  <a:srgbClr val="0033CC"/>
                </a:solidFill>
                <a:latin typeface="Arial Narrow" panose="020B0606020202030204" pitchFamily="34" charset="0"/>
                <a:cs typeface="Times New Roman" panose="02020603050405020304" pitchFamily="18" charset="0"/>
              </a:rPr>
              <a:t>graisses</a:t>
            </a:r>
            <a:r>
              <a:rPr lang="fr-FR" sz="2800" b="1" dirty="0" smtClean="0">
                <a:latin typeface="Arial Narrow" panose="020B0606020202030204" pitchFamily="34" charset="0"/>
                <a:cs typeface="Times New Roman" panose="02020603050405020304" pitchFamily="18" charset="0"/>
              </a:rPr>
              <a:t>, d'</a:t>
            </a:r>
            <a:r>
              <a:rPr lang="fr-FR" sz="2800" b="1" dirty="0" smtClean="0">
                <a:solidFill>
                  <a:srgbClr val="0033CC"/>
                </a:solidFill>
                <a:latin typeface="Arial Narrow" panose="020B0606020202030204" pitchFamily="34" charset="0"/>
                <a:cs typeface="Times New Roman" panose="02020603050405020304" pitchFamily="18" charset="0"/>
              </a:rPr>
              <a:t>AGS</a:t>
            </a:r>
            <a:r>
              <a:rPr lang="fr-FR" sz="2800" b="1" dirty="0" smtClean="0">
                <a:latin typeface="Arial Narrow" panose="020B0606020202030204" pitchFamily="34" charset="0"/>
                <a:cs typeface="Times New Roman" panose="02020603050405020304" pitchFamily="18" charset="0"/>
              </a:rPr>
              <a:t>, de </a:t>
            </a:r>
            <a:r>
              <a:rPr lang="fr-FR" sz="2800" b="1" dirty="0" smtClean="0">
                <a:solidFill>
                  <a:srgbClr val="0033CC"/>
                </a:solidFill>
                <a:latin typeface="Arial Narrow" panose="020B0606020202030204" pitchFamily="34" charset="0"/>
                <a:cs typeface="Times New Roman" panose="02020603050405020304" pitchFamily="18" charset="0"/>
              </a:rPr>
              <a:t>sucres ajoutés</a:t>
            </a:r>
            <a:r>
              <a:rPr lang="fr-FR" sz="2800" b="1" dirty="0" smtClean="0">
                <a:latin typeface="Arial Narrow" panose="020B0606020202030204" pitchFamily="34" charset="0"/>
                <a:cs typeface="Times New Roman" panose="02020603050405020304" pitchFamily="18" charset="0"/>
              </a:rPr>
              <a:t>, d'</a:t>
            </a:r>
            <a:r>
              <a:rPr lang="fr-FR" sz="2800" b="1" dirty="0" smtClean="0">
                <a:solidFill>
                  <a:srgbClr val="0033CC"/>
                </a:solidFill>
                <a:latin typeface="Arial Narrow" panose="020B0606020202030204" pitchFamily="34" charset="0"/>
                <a:cs typeface="Times New Roman" panose="02020603050405020304" pitchFamily="18" charset="0"/>
              </a:rPr>
              <a:t>AG </a:t>
            </a:r>
            <a:r>
              <a:rPr lang="fr-FR" sz="2800" b="1" dirty="0" err="1" smtClean="0">
                <a:solidFill>
                  <a:srgbClr val="0033CC"/>
                </a:solidFill>
                <a:latin typeface="Arial Narrow" panose="020B0606020202030204" pitchFamily="34" charset="0"/>
                <a:cs typeface="Times New Roman" panose="02020603050405020304" pitchFamily="18" charset="0"/>
              </a:rPr>
              <a:t>trans</a:t>
            </a:r>
            <a:r>
              <a:rPr lang="fr-FR" sz="2800" b="1" dirty="0" smtClean="0">
                <a:solidFill>
                  <a:srgbClr val="0033CC"/>
                </a:solidFill>
                <a:latin typeface="Arial Narrow" panose="020B0606020202030204" pitchFamily="34" charset="0"/>
                <a:cs typeface="Times New Roman" panose="02020603050405020304" pitchFamily="18" charset="0"/>
              </a:rPr>
              <a:t> </a:t>
            </a:r>
            <a:r>
              <a:rPr lang="fr-FR" sz="2800" b="1" dirty="0" smtClean="0">
                <a:latin typeface="Arial Narrow" panose="020B0606020202030204" pitchFamily="34" charset="0"/>
                <a:cs typeface="Times New Roman" panose="02020603050405020304" pitchFamily="18" charset="0"/>
              </a:rPr>
              <a:t>et de </a:t>
            </a:r>
            <a:r>
              <a:rPr lang="fr-FR" sz="2800" b="1" dirty="0" smtClean="0">
                <a:solidFill>
                  <a:srgbClr val="0033CC"/>
                </a:solidFill>
                <a:latin typeface="Arial Narrow" panose="020B0606020202030204" pitchFamily="34" charset="0"/>
                <a:cs typeface="Times New Roman" panose="02020603050405020304" pitchFamily="18" charset="0"/>
              </a:rPr>
              <a:t>sel </a:t>
            </a:r>
          </a:p>
          <a:p>
            <a:pPr marL="914400" lvl="1" indent="-457200">
              <a:buFont typeface="Arial Narrow" panose="020B0606020202030204" pitchFamily="34" charset="0"/>
              <a:buChar char="―"/>
            </a:pPr>
            <a:endParaRPr lang="fr-FR" sz="2800" b="1" dirty="0" smtClean="0">
              <a:latin typeface="Arial Narrow" panose="020B0606020202030204" pitchFamily="34" charset="0"/>
              <a:cs typeface="Times New Roman" panose="02020603050405020304" pitchFamily="18" charset="0"/>
            </a:endParaRPr>
          </a:p>
          <a:p>
            <a:pPr marL="914400" lvl="1" indent="-457200">
              <a:buFont typeface="Arial Narrow" panose="020B0606020202030204" pitchFamily="34" charset="0"/>
              <a:buChar char="―"/>
            </a:pPr>
            <a:r>
              <a:rPr lang="fr-FR" sz="2800" b="1" dirty="0" smtClean="0">
                <a:latin typeface="Arial Narrow" panose="020B0606020202030204" pitchFamily="34" charset="0"/>
                <a:cs typeface="Times New Roman" panose="02020603050405020304" pitchFamily="18" charset="0"/>
              </a:rPr>
              <a:t>un produit est d'autant plus intéressant qu'il a une </a:t>
            </a:r>
            <a:r>
              <a:rPr lang="fr-FR" sz="2800" b="1" dirty="0" smtClean="0">
                <a:solidFill>
                  <a:srgbClr val="0033CC"/>
                </a:solidFill>
                <a:latin typeface="Arial Narrow" panose="020B0606020202030204" pitchFamily="34" charset="0"/>
                <a:cs typeface="Times New Roman" panose="02020603050405020304" pitchFamily="18" charset="0"/>
              </a:rPr>
              <a:t>densité nutritionnelle élevée </a:t>
            </a:r>
            <a:r>
              <a:rPr lang="fr-FR" sz="2800" b="1" dirty="0" smtClean="0">
                <a:latin typeface="Arial Narrow" panose="020B0606020202030204" pitchFamily="34" charset="0"/>
                <a:cs typeface="Times New Roman" panose="02020603050405020304" pitchFamily="18" charset="0"/>
              </a:rPr>
              <a:t>(fruits et légumes) et qu'il </a:t>
            </a:r>
            <a:r>
              <a:rPr lang="fr-FR" sz="2800" b="1" dirty="0" smtClean="0">
                <a:solidFill>
                  <a:srgbClr val="0033CC"/>
                </a:solidFill>
                <a:latin typeface="Arial Narrow" panose="020B0606020202030204" pitchFamily="34" charset="0"/>
                <a:cs typeface="Times New Roman" panose="02020603050405020304" pitchFamily="18" charset="0"/>
              </a:rPr>
              <a:t>assure une bonne couverture des ANC </a:t>
            </a:r>
            <a:r>
              <a:rPr lang="fr-FR" sz="2800" b="1" dirty="0" smtClean="0">
                <a:latin typeface="Arial Narrow" panose="020B0606020202030204" pitchFamily="34" charset="0"/>
                <a:cs typeface="Times New Roman" panose="02020603050405020304" pitchFamily="18" charset="0"/>
              </a:rPr>
              <a:t>(laitages pour le calcium par exemple)</a:t>
            </a:r>
          </a:p>
        </p:txBody>
      </p:sp>
      <p:sp>
        <p:nvSpPr>
          <p:cNvPr id="3" name="Espace réservé du numéro de diapositive 2"/>
          <p:cNvSpPr>
            <a:spLocks noGrp="1"/>
          </p:cNvSpPr>
          <p:nvPr>
            <p:ph type="sldNum" sz="quarter" idx="12"/>
          </p:nvPr>
        </p:nvSpPr>
        <p:spPr/>
        <p:txBody>
          <a:bodyPr/>
          <a:lstStyle/>
          <a:p>
            <a:fld id="{052D8B5D-AB05-415B-AF9B-BDD74A468CEF}" type="slidenum">
              <a:rPr lang="fr-FR" smtClean="0"/>
              <a:t>18</a:t>
            </a:fld>
            <a:endParaRPr lang="fr-FR"/>
          </a:p>
        </p:txBody>
      </p:sp>
    </p:spTree>
    <p:extLst>
      <p:ext uri="{BB962C8B-B14F-4D97-AF65-F5344CB8AC3E}">
        <p14:creationId xmlns:p14="http://schemas.microsoft.com/office/powerpoint/2010/main" val="120633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barn(inVertical)">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4" end="4"/>
                                            </p:txEl>
                                          </p:spTgt>
                                        </p:tgtEl>
                                        <p:attrNameLst>
                                          <p:attrName>style.visibility</p:attrName>
                                        </p:attrNameLst>
                                      </p:cBhvr>
                                      <p:to>
                                        <p:strVal val="visible"/>
                                      </p:to>
                                    </p:set>
                                    <p:animEffect transition="in" filter="barn(inVertical)">
                                      <p:cBhvr>
                                        <p:cTn id="1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1" y="-1"/>
            <a:ext cx="9144001" cy="6858001"/>
            <a:chOff x="-1" y="-1"/>
            <a:chExt cx="9144001" cy="6858001"/>
          </a:xfrm>
        </p:grpSpPr>
        <p:pic>
          <p:nvPicPr>
            <p:cNvPr id="10" name="Image 9"/>
            <p:cNvPicPr>
              <a:picLocks noChangeAspect="1"/>
            </p:cNvPicPr>
            <p:nvPr/>
          </p:nvPicPr>
          <p:blipFill>
            <a:blip r:embed="rId2"/>
            <a:stretch>
              <a:fillRect/>
            </a:stretch>
          </p:blipFill>
          <p:spPr>
            <a:xfrm>
              <a:off x="0" y="-1"/>
              <a:ext cx="9144000" cy="634181"/>
            </a:xfrm>
            <a:prstGeom prst="rect">
              <a:avLst/>
            </a:prstGeom>
          </p:spPr>
        </p:pic>
        <p:pic>
          <p:nvPicPr>
            <p:cNvPr id="11" name="Image 10"/>
            <p:cNvPicPr>
              <a:picLocks noChangeAspect="1"/>
            </p:cNvPicPr>
            <p:nvPr/>
          </p:nvPicPr>
          <p:blipFill rotWithShape="1">
            <a:blip r:embed="rId2"/>
            <a:srcRect l="27580" t="3488"/>
            <a:stretch/>
          </p:blipFill>
          <p:spPr>
            <a:xfrm rot="10800000">
              <a:off x="-1" y="6548284"/>
              <a:ext cx="6622025" cy="309716"/>
            </a:xfrm>
            <a:prstGeom prst="rect">
              <a:avLst/>
            </a:prstGeom>
          </p:spPr>
        </p:pic>
      </p:grpSp>
      <p:sp>
        <p:nvSpPr>
          <p:cNvPr id="2" name="Rectangle 1"/>
          <p:cNvSpPr/>
          <p:nvPr/>
        </p:nvSpPr>
        <p:spPr>
          <a:xfrm>
            <a:off x="143691" y="646825"/>
            <a:ext cx="8856617" cy="584775"/>
          </a:xfrm>
          <a:prstGeom prst="rect">
            <a:avLst/>
          </a:prstGeom>
        </p:spPr>
        <p:txBody>
          <a:bodyPr wrap="square">
            <a:spAutoFit/>
          </a:bodyPr>
          <a:lstStyle/>
          <a:p>
            <a:pPr algn="ctr"/>
            <a:r>
              <a:rPr lang="fr-FR" sz="3200" b="1" dirty="0" smtClean="0">
                <a:latin typeface="Arial Narrow" panose="020B0606020202030204" pitchFamily="34" charset="0"/>
              </a:rPr>
              <a:t>2. BESOINS ENERGETIQUES</a:t>
            </a:r>
            <a:endParaRPr lang="fr-FR" sz="3200" b="1" dirty="0">
              <a:latin typeface="Arial Narrow" panose="020B0606020202030204" pitchFamily="34" charset="0"/>
            </a:endParaRPr>
          </a:p>
        </p:txBody>
      </p:sp>
      <p:sp>
        <p:nvSpPr>
          <p:cNvPr id="3" name="Rectangle 2"/>
          <p:cNvSpPr/>
          <p:nvPr/>
        </p:nvSpPr>
        <p:spPr>
          <a:xfrm>
            <a:off x="143690" y="1337733"/>
            <a:ext cx="8856618" cy="461665"/>
          </a:xfrm>
          <a:prstGeom prst="rect">
            <a:avLst/>
          </a:prstGeom>
        </p:spPr>
        <p:txBody>
          <a:bodyPr wrap="square">
            <a:spAutoFit/>
          </a:bodyPr>
          <a:lstStyle/>
          <a:p>
            <a:r>
              <a:rPr lang="fr-FR" sz="2400" b="1" dirty="0" smtClean="0">
                <a:latin typeface="Arial Narrow" panose="020B0606020202030204" pitchFamily="34" charset="0"/>
              </a:rPr>
              <a:t>Les besoins énergétiques sont liés aux Dépenses Energétiques (DE) :</a:t>
            </a:r>
          </a:p>
        </p:txBody>
      </p:sp>
      <p:sp>
        <p:nvSpPr>
          <p:cNvPr id="5" name="Rectangle à coins arrondis 4"/>
          <p:cNvSpPr/>
          <p:nvPr/>
        </p:nvSpPr>
        <p:spPr>
          <a:xfrm>
            <a:off x="265469" y="1917384"/>
            <a:ext cx="8598309" cy="1710718"/>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rgbClr val="FFFF00"/>
                </a:solidFill>
                <a:latin typeface="Arial Narrow" panose="020B0606020202030204" pitchFamily="34" charset="0"/>
              </a:rPr>
              <a:t>DE = phénomènes par lesquels notre organisme transforme l'énergie = la quantité d’énergie apportée par 100 g d'aliments)</a:t>
            </a:r>
            <a:endParaRPr lang="fr-FR" sz="2800" b="1" dirty="0">
              <a:solidFill>
                <a:srgbClr val="FFFF00"/>
              </a:solidFill>
              <a:latin typeface="Arial Narrow" panose="020B0606020202030204" pitchFamily="34" charset="0"/>
            </a:endParaRPr>
          </a:p>
        </p:txBody>
      </p:sp>
      <p:sp>
        <p:nvSpPr>
          <p:cNvPr id="8" name="Rectangle à coins arrondis 7"/>
          <p:cNvSpPr/>
          <p:nvPr/>
        </p:nvSpPr>
        <p:spPr>
          <a:xfrm>
            <a:off x="265470" y="3898488"/>
            <a:ext cx="8598309" cy="257605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rgbClr val="FFFF00"/>
                </a:solidFill>
                <a:latin typeface="Arial Narrow" panose="020B0606020202030204" pitchFamily="34" charset="0"/>
              </a:rPr>
              <a:t>Il existe 4 composantes de la DE : </a:t>
            </a:r>
          </a:p>
          <a:p>
            <a:pPr marL="342900" indent="-342900">
              <a:buFont typeface="Arial" panose="020B0604020202020204" pitchFamily="34" charset="0"/>
              <a:buChar char="•"/>
            </a:pPr>
            <a:r>
              <a:rPr lang="fr-FR" sz="2600" dirty="0" smtClean="0">
                <a:solidFill>
                  <a:schemeClr val="bg1"/>
                </a:solidFill>
                <a:latin typeface="Arial Narrow" panose="020B0606020202030204" pitchFamily="34" charset="0"/>
              </a:rPr>
              <a:t>Repos = métabolisme de base </a:t>
            </a:r>
          </a:p>
          <a:p>
            <a:pPr marL="342900" indent="-342900">
              <a:buFont typeface="Arial" panose="020B0604020202020204" pitchFamily="34" charset="0"/>
              <a:buChar char="•"/>
            </a:pPr>
            <a:r>
              <a:rPr lang="fr-FR" sz="2600" dirty="0" smtClean="0">
                <a:solidFill>
                  <a:schemeClr val="bg1"/>
                </a:solidFill>
                <a:latin typeface="Arial Narrow" panose="020B0606020202030204" pitchFamily="34" charset="0"/>
              </a:rPr>
              <a:t>Repas (digestion, etc.) = thermogénèse induit par l’alimentation</a:t>
            </a:r>
          </a:p>
          <a:p>
            <a:pPr marL="342900" indent="-342900">
              <a:buFont typeface="Arial" panose="020B0604020202020204" pitchFamily="34" charset="0"/>
              <a:buChar char="•"/>
            </a:pPr>
            <a:r>
              <a:rPr lang="fr-FR" sz="2600" dirty="0" smtClean="0">
                <a:solidFill>
                  <a:schemeClr val="bg1"/>
                </a:solidFill>
                <a:latin typeface="Arial Narrow" panose="020B0606020202030204" pitchFamily="34" charset="0"/>
              </a:rPr>
              <a:t>Activité physique  (exercice musculaire)</a:t>
            </a:r>
          </a:p>
          <a:p>
            <a:pPr marL="342900" indent="-342900">
              <a:buFont typeface="Arial" panose="020B0604020202020204" pitchFamily="34" charset="0"/>
              <a:buChar char="•"/>
            </a:pPr>
            <a:r>
              <a:rPr lang="fr-FR" sz="2600" dirty="0" smtClean="0">
                <a:solidFill>
                  <a:schemeClr val="bg1"/>
                </a:solidFill>
                <a:latin typeface="Arial Narrow" panose="020B0606020202030204" pitchFamily="34" charset="0"/>
              </a:rPr>
              <a:t>Thermorégulation</a:t>
            </a:r>
          </a:p>
        </p:txBody>
      </p:sp>
      <p:sp>
        <p:nvSpPr>
          <p:cNvPr id="4" name="Espace réservé du numéro de diapositive 3"/>
          <p:cNvSpPr>
            <a:spLocks noGrp="1"/>
          </p:cNvSpPr>
          <p:nvPr>
            <p:ph type="sldNum" sz="quarter" idx="12"/>
          </p:nvPr>
        </p:nvSpPr>
        <p:spPr/>
        <p:txBody>
          <a:bodyPr/>
          <a:lstStyle/>
          <a:p>
            <a:fld id="{052D8B5D-AB05-415B-AF9B-BDD74A468CEF}" type="slidenum">
              <a:rPr lang="fr-FR" smtClean="0"/>
              <a:t>19</a:t>
            </a:fld>
            <a:endParaRPr lang="fr-FR"/>
          </a:p>
        </p:txBody>
      </p:sp>
    </p:spTree>
    <p:extLst>
      <p:ext uri="{BB962C8B-B14F-4D97-AF65-F5344CB8AC3E}">
        <p14:creationId xmlns:p14="http://schemas.microsoft.com/office/powerpoint/2010/main" val="72411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1" y="-1"/>
            <a:ext cx="9144001" cy="6858001"/>
            <a:chOff x="-1" y="-1"/>
            <a:chExt cx="9144001" cy="6858001"/>
          </a:xfrm>
        </p:grpSpPr>
        <p:pic>
          <p:nvPicPr>
            <p:cNvPr id="8" name="Image 7"/>
            <p:cNvPicPr>
              <a:picLocks noChangeAspect="1"/>
            </p:cNvPicPr>
            <p:nvPr/>
          </p:nvPicPr>
          <p:blipFill>
            <a:blip r:embed="rId2"/>
            <a:stretch>
              <a:fillRect/>
            </a:stretch>
          </p:blipFill>
          <p:spPr>
            <a:xfrm>
              <a:off x="0" y="-1"/>
              <a:ext cx="9144000" cy="634181"/>
            </a:xfrm>
            <a:prstGeom prst="rect">
              <a:avLst/>
            </a:prstGeom>
          </p:spPr>
        </p:pic>
        <p:pic>
          <p:nvPicPr>
            <p:cNvPr id="9" name="Image 8"/>
            <p:cNvPicPr>
              <a:picLocks noChangeAspect="1"/>
            </p:cNvPicPr>
            <p:nvPr/>
          </p:nvPicPr>
          <p:blipFill rotWithShape="1">
            <a:blip r:embed="rId2"/>
            <a:srcRect l="27580" t="3488"/>
            <a:stretch/>
          </p:blipFill>
          <p:spPr>
            <a:xfrm rot="10800000">
              <a:off x="-1" y="6548284"/>
              <a:ext cx="6622025" cy="309716"/>
            </a:xfrm>
            <a:prstGeom prst="rect">
              <a:avLst/>
            </a:prstGeom>
          </p:spPr>
        </p:pic>
      </p:grpSp>
      <p:sp>
        <p:nvSpPr>
          <p:cNvPr id="2" name="Rectangle 1"/>
          <p:cNvSpPr/>
          <p:nvPr/>
        </p:nvSpPr>
        <p:spPr>
          <a:xfrm>
            <a:off x="143691" y="617327"/>
            <a:ext cx="8856617" cy="584775"/>
          </a:xfrm>
          <a:prstGeom prst="rect">
            <a:avLst/>
          </a:prstGeom>
        </p:spPr>
        <p:txBody>
          <a:bodyPr wrap="square">
            <a:spAutoFit/>
          </a:bodyPr>
          <a:lstStyle/>
          <a:p>
            <a:pPr algn="ctr"/>
            <a:r>
              <a:rPr lang="fr-FR" sz="3200" b="1" dirty="0" smtClean="0">
                <a:latin typeface="Arial Narrow" panose="020B0606020202030204" pitchFamily="34" charset="0"/>
              </a:rPr>
              <a:t>OBJECTIFS DU COURS</a:t>
            </a:r>
            <a:endParaRPr lang="fr-FR" sz="3200" b="1" dirty="0">
              <a:latin typeface="Arial Narrow" panose="020B0606020202030204" pitchFamily="34" charset="0"/>
            </a:endParaRPr>
          </a:p>
        </p:txBody>
      </p:sp>
      <p:sp>
        <p:nvSpPr>
          <p:cNvPr id="3" name="Rectangle 2"/>
          <p:cNvSpPr/>
          <p:nvPr/>
        </p:nvSpPr>
        <p:spPr>
          <a:xfrm>
            <a:off x="143691" y="1307816"/>
            <a:ext cx="8856618" cy="5078313"/>
          </a:xfrm>
          <a:prstGeom prst="rect">
            <a:avLst/>
          </a:prstGeom>
        </p:spPr>
        <p:txBody>
          <a:bodyPr wrap="square">
            <a:spAutoFit/>
          </a:bodyPr>
          <a:lstStyle/>
          <a:p>
            <a:pPr marL="342900" indent="-342900">
              <a:buFont typeface="+mj-lt"/>
              <a:buAutoNum type="arabicPeriod"/>
            </a:pPr>
            <a:r>
              <a:rPr lang="fr-FR" sz="2800" b="1" dirty="0" smtClean="0">
                <a:latin typeface="Arial Narrow" panose="020B0606020202030204" pitchFamily="34" charset="0"/>
              </a:rPr>
              <a:t>Définir : nutrition, aliments, nutriments, </a:t>
            </a:r>
            <a:r>
              <a:rPr lang="fr-FR" sz="2800" b="1" dirty="0">
                <a:latin typeface="Arial Narrow" panose="020B0606020202030204" pitchFamily="34" charset="0"/>
              </a:rPr>
              <a:t>alimentation, </a:t>
            </a:r>
            <a:r>
              <a:rPr lang="fr-FR" sz="2800" b="1" dirty="0" smtClean="0">
                <a:latin typeface="Arial Narrow" panose="020B0606020202030204" pitchFamily="34" charset="0"/>
              </a:rPr>
              <a:t>alimentation équilibrée, </a:t>
            </a:r>
            <a:r>
              <a:rPr lang="fr-FR" sz="2800" b="1" dirty="0">
                <a:latin typeface="Arial Narrow" panose="020B0606020202030204" pitchFamily="34" charset="0"/>
              </a:rPr>
              <a:t>besoins </a:t>
            </a:r>
            <a:r>
              <a:rPr lang="fr-FR" sz="2800" b="1" dirty="0" smtClean="0">
                <a:latin typeface="Arial Narrow" panose="020B0606020202030204" pitchFamily="34" charset="0"/>
              </a:rPr>
              <a:t>nutritionnels ; apports nutritionnels conseillés et état nutritionnel</a:t>
            </a:r>
          </a:p>
          <a:p>
            <a:pPr marL="342900" indent="-342900">
              <a:buFont typeface="+mj-lt"/>
              <a:buAutoNum type="arabicPeriod"/>
            </a:pPr>
            <a:endParaRPr lang="fr-FR" sz="2400" b="1" dirty="0" smtClean="0">
              <a:latin typeface="Arial Narrow" panose="020B0606020202030204" pitchFamily="34" charset="0"/>
            </a:endParaRPr>
          </a:p>
          <a:p>
            <a:pPr marL="342900" indent="-342900">
              <a:buFont typeface="+mj-lt"/>
              <a:buAutoNum type="arabicPeriod"/>
            </a:pPr>
            <a:r>
              <a:rPr lang="fr-FR" sz="2800" b="1" dirty="0" smtClean="0">
                <a:latin typeface="Arial Narrow" panose="020B0606020202030204" pitchFamily="34" charset="0"/>
              </a:rPr>
              <a:t>Décrire les différentes composantes d’une dépense énergétique</a:t>
            </a:r>
          </a:p>
          <a:p>
            <a:pPr marL="342900" indent="-342900">
              <a:buFont typeface="+mj-lt"/>
              <a:buAutoNum type="arabicPeriod"/>
            </a:pPr>
            <a:endParaRPr lang="fr-FR" sz="2400" b="1" dirty="0" smtClean="0">
              <a:latin typeface="Arial Narrow" panose="020B0606020202030204" pitchFamily="34" charset="0"/>
            </a:endParaRPr>
          </a:p>
          <a:p>
            <a:pPr marL="342900" indent="-342900">
              <a:buFont typeface="+mj-lt"/>
              <a:buAutoNum type="arabicPeriod"/>
            </a:pPr>
            <a:r>
              <a:rPr lang="fr-FR" sz="2800" b="1" dirty="0" smtClean="0">
                <a:latin typeface="Arial Narrow" panose="020B0606020202030204" pitchFamily="34" charset="0"/>
              </a:rPr>
              <a:t>Déterminer la valeur énergétique en glucide, lipide et protide</a:t>
            </a:r>
          </a:p>
          <a:p>
            <a:pPr marL="342900" indent="-342900">
              <a:buFont typeface="+mj-lt"/>
              <a:buAutoNum type="arabicPeriod"/>
            </a:pPr>
            <a:endParaRPr lang="fr-FR" sz="2400" b="1" dirty="0" smtClean="0">
              <a:latin typeface="Arial Narrow" panose="020B0606020202030204" pitchFamily="34" charset="0"/>
            </a:endParaRPr>
          </a:p>
          <a:p>
            <a:pPr marL="342900" indent="-342900">
              <a:buFont typeface="+mj-lt"/>
              <a:buAutoNum type="arabicPeriod"/>
            </a:pPr>
            <a:r>
              <a:rPr lang="fr-FR" sz="2800" b="1" dirty="0" smtClean="0">
                <a:latin typeface="Arial Narrow" panose="020B0606020202030204" pitchFamily="34" charset="0"/>
              </a:rPr>
              <a:t>Déterminer les apports énergétiques totaux  quotidiens en Glucide, Lipide et  Protide</a:t>
            </a:r>
          </a:p>
        </p:txBody>
      </p:sp>
      <p:sp>
        <p:nvSpPr>
          <p:cNvPr id="4" name="Espace réservé du numéro de diapositive 3"/>
          <p:cNvSpPr>
            <a:spLocks noGrp="1"/>
          </p:cNvSpPr>
          <p:nvPr>
            <p:ph type="sldNum" sz="quarter" idx="12"/>
          </p:nvPr>
        </p:nvSpPr>
        <p:spPr/>
        <p:txBody>
          <a:bodyPr/>
          <a:lstStyle/>
          <a:p>
            <a:fld id="{052D8B5D-AB05-415B-AF9B-BDD74A468CEF}" type="slidenum">
              <a:rPr lang="fr-FR" smtClean="0"/>
              <a:t>2</a:t>
            </a:fld>
            <a:endParaRPr lang="fr-FR"/>
          </a:p>
        </p:txBody>
      </p:sp>
    </p:spTree>
    <p:extLst>
      <p:ext uri="{BB962C8B-B14F-4D97-AF65-F5344CB8AC3E}">
        <p14:creationId xmlns:p14="http://schemas.microsoft.com/office/powerpoint/2010/main" val="248683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 y="-1"/>
            <a:ext cx="9144001" cy="6858001"/>
            <a:chOff x="-1" y="-1"/>
            <a:chExt cx="9144001" cy="6858001"/>
          </a:xfrm>
        </p:grpSpPr>
        <p:pic>
          <p:nvPicPr>
            <p:cNvPr id="5" name="Image 4"/>
            <p:cNvPicPr>
              <a:picLocks noChangeAspect="1"/>
            </p:cNvPicPr>
            <p:nvPr/>
          </p:nvPicPr>
          <p:blipFill>
            <a:blip r:embed="rId2"/>
            <a:stretch>
              <a:fillRect/>
            </a:stretch>
          </p:blipFill>
          <p:spPr>
            <a:xfrm>
              <a:off x="0" y="-1"/>
              <a:ext cx="9144000" cy="634181"/>
            </a:xfrm>
            <a:prstGeom prst="rect">
              <a:avLst/>
            </a:prstGeom>
          </p:spPr>
        </p:pic>
        <p:pic>
          <p:nvPicPr>
            <p:cNvPr id="6" name="Image 5"/>
            <p:cNvPicPr>
              <a:picLocks noChangeAspect="1"/>
            </p:cNvPicPr>
            <p:nvPr/>
          </p:nvPicPr>
          <p:blipFill rotWithShape="1">
            <a:blip r:embed="rId2"/>
            <a:srcRect l="27580" t="3488"/>
            <a:stretch/>
          </p:blipFill>
          <p:spPr>
            <a:xfrm rot="10800000">
              <a:off x="-1" y="6548284"/>
              <a:ext cx="6622025" cy="309716"/>
            </a:xfrm>
            <a:prstGeom prst="rect">
              <a:avLst/>
            </a:prstGeom>
          </p:spPr>
        </p:pic>
      </p:grpSp>
      <p:sp>
        <p:nvSpPr>
          <p:cNvPr id="2" name="Rectangle 1"/>
          <p:cNvSpPr/>
          <p:nvPr/>
        </p:nvSpPr>
        <p:spPr>
          <a:xfrm>
            <a:off x="143691" y="602581"/>
            <a:ext cx="8856617" cy="584775"/>
          </a:xfrm>
          <a:prstGeom prst="rect">
            <a:avLst/>
          </a:prstGeom>
        </p:spPr>
        <p:txBody>
          <a:bodyPr wrap="square">
            <a:spAutoFit/>
          </a:bodyPr>
          <a:lstStyle/>
          <a:p>
            <a:pPr algn="ctr"/>
            <a:r>
              <a:rPr lang="fr-FR" sz="3200" b="1" dirty="0" smtClean="0">
                <a:latin typeface="Arial Narrow" panose="020B0606020202030204" pitchFamily="34" charset="0"/>
              </a:rPr>
              <a:t>2. BESOINS ENERGETIQUES</a:t>
            </a:r>
            <a:endParaRPr lang="fr-FR" sz="3200" b="1" dirty="0">
              <a:latin typeface="Arial Narrow" panose="020B0606020202030204" pitchFamily="34" charset="0"/>
            </a:endParaRPr>
          </a:p>
        </p:txBody>
      </p:sp>
      <p:sp>
        <p:nvSpPr>
          <p:cNvPr id="3" name="Rectangle 2"/>
          <p:cNvSpPr/>
          <p:nvPr/>
        </p:nvSpPr>
        <p:spPr>
          <a:xfrm>
            <a:off x="143691" y="1268866"/>
            <a:ext cx="8856618" cy="4970591"/>
          </a:xfrm>
          <a:prstGeom prst="rect">
            <a:avLst/>
          </a:prstGeom>
        </p:spPr>
        <p:txBody>
          <a:bodyPr wrap="square">
            <a:spAutoFit/>
          </a:bodyPr>
          <a:lstStyle/>
          <a:p>
            <a:r>
              <a:rPr lang="fr-FR" sz="3200" b="1" dirty="0" smtClean="0">
                <a:solidFill>
                  <a:srgbClr val="C00000"/>
                </a:solidFill>
                <a:latin typeface="Arial Narrow" panose="020B0606020202030204" pitchFamily="34" charset="0"/>
              </a:rPr>
              <a:t>Valeur énergétique des nutriments :</a:t>
            </a:r>
          </a:p>
          <a:p>
            <a:pPr marL="342900" indent="-342900">
              <a:buFont typeface="Arial" panose="020B0604020202020204" pitchFamily="34" charset="0"/>
              <a:buChar char="•"/>
            </a:pPr>
            <a:endParaRPr lang="fr-FR" sz="1050" b="1" dirty="0" smtClean="0">
              <a:latin typeface="Arial Narrow" panose="020B0606020202030204" pitchFamily="34" charset="0"/>
            </a:endParaRPr>
          </a:p>
          <a:p>
            <a:pPr marL="342900" indent="-342900">
              <a:buFont typeface="Arial" panose="020B0604020202020204" pitchFamily="34" charset="0"/>
              <a:buChar char="•"/>
            </a:pPr>
            <a:r>
              <a:rPr lang="fr-FR" sz="2400" b="1" dirty="0" smtClean="0">
                <a:latin typeface="Arial Narrow" panose="020B0606020202030204" pitchFamily="34" charset="0"/>
              </a:rPr>
              <a:t>L’énergie provient de la dégradation de nutriments énergétiques</a:t>
            </a:r>
          </a:p>
          <a:p>
            <a:pPr marL="342900" indent="-342900">
              <a:buFont typeface="Arial" panose="020B0604020202020204" pitchFamily="34" charset="0"/>
              <a:buChar char="•"/>
            </a:pPr>
            <a:endParaRPr lang="fr-FR" sz="1050" b="1" dirty="0" smtClean="0">
              <a:latin typeface="Arial Narrow" panose="020B0606020202030204" pitchFamily="34" charset="0"/>
            </a:endParaRPr>
          </a:p>
          <a:p>
            <a:pPr marL="342900" indent="-342900">
              <a:buFont typeface="Arial" panose="020B0604020202020204" pitchFamily="34" charset="0"/>
              <a:buChar char="•"/>
            </a:pPr>
            <a:r>
              <a:rPr lang="fr-FR" sz="2400" b="1" dirty="0" smtClean="0">
                <a:latin typeface="Arial Narrow" panose="020B0606020202030204" pitchFamily="34" charset="0"/>
              </a:rPr>
              <a:t>Une ration équilibrée quotidienne doit apporter (en % de l’énergie et non de quantité) :</a:t>
            </a:r>
          </a:p>
          <a:p>
            <a:pPr marL="800100" lvl="1" indent="-342900">
              <a:buFont typeface="Arial Narrow" panose="020B0606020202030204" pitchFamily="34" charset="0"/>
              <a:buChar char="―"/>
            </a:pPr>
            <a:endParaRPr lang="fr-FR" b="1" dirty="0" smtClean="0">
              <a:latin typeface="Arial Narrow" panose="020B0606020202030204" pitchFamily="34" charset="0"/>
            </a:endParaRPr>
          </a:p>
          <a:p>
            <a:pPr marL="800100" lvl="1" indent="-342900">
              <a:buFont typeface="Arial Narrow" panose="020B0606020202030204" pitchFamily="34" charset="0"/>
              <a:buChar char="―"/>
            </a:pPr>
            <a:r>
              <a:rPr lang="fr-FR" sz="2400" b="1" dirty="0" smtClean="0">
                <a:solidFill>
                  <a:srgbClr val="0033CC"/>
                </a:solidFill>
                <a:latin typeface="Arial Narrow" panose="020B0606020202030204" pitchFamily="34" charset="0"/>
              </a:rPr>
              <a:t>10 à 15 % de protéines (sachant qu’1 g de protéine = 4 Kcal=17KJ)</a:t>
            </a:r>
          </a:p>
          <a:p>
            <a:pPr marL="800100" lvl="1" indent="-342900">
              <a:buFont typeface="Arial Narrow" panose="020B0606020202030204" pitchFamily="34" charset="0"/>
              <a:buChar char="―"/>
            </a:pPr>
            <a:endParaRPr lang="fr-FR" b="1" dirty="0" smtClean="0">
              <a:solidFill>
                <a:srgbClr val="0033CC"/>
              </a:solidFill>
              <a:latin typeface="Arial Narrow" panose="020B0606020202030204" pitchFamily="34" charset="0"/>
            </a:endParaRPr>
          </a:p>
          <a:p>
            <a:pPr marL="800100" lvl="1" indent="-342900">
              <a:buFont typeface="Arial Narrow" panose="020B0606020202030204" pitchFamily="34" charset="0"/>
              <a:buChar char="―"/>
            </a:pPr>
            <a:r>
              <a:rPr lang="fr-FR" sz="2400" b="1" dirty="0" smtClean="0">
                <a:solidFill>
                  <a:srgbClr val="0033CC"/>
                </a:solidFill>
                <a:latin typeface="Arial Narrow" panose="020B0606020202030204" pitchFamily="34" charset="0"/>
              </a:rPr>
              <a:t>35 à 40 % de lipides (sachant qu’1 g de lipide = 9 Kcal=38KJ)</a:t>
            </a:r>
          </a:p>
          <a:p>
            <a:pPr marL="800100" lvl="1" indent="-342900">
              <a:buFont typeface="Arial Narrow" panose="020B0606020202030204" pitchFamily="34" charset="0"/>
              <a:buChar char="―"/>
            </a:pPr>
            <a:endParaRPr lang="fr-FR" b="1" dirty="0" smtClean="0">
              <a:solidFill>
                <a:srgbClr val="0033CC"/>
              </a:solidFill>
              <a:latin typeface="Arial Narrow" panose="020B0606020202030204" pitchFamily="34" charset="0"/>
            </a:endParaRPr>
          </a:p>
          <a:p>
            <a:pPr marL="800100" lvl="1" indent="-342900">
              <a:buFont typeface="Arial Narrow" panose="020B0606020202030204" pitchFamily="34" charset="0"/>
              <a:buChar char="―"/>
            </a:pPr>
            <a:r>
              <a:rPr lang="fr-FR" sz="2400" b="1" dirty="0" smtClean="0">
                <a:solidFill>
                  <a:srgbClr val="0033CC"/>
                </a:solidFill>
                <a:latin typeface="Arial Narrow" panose="020B0606020202030204" pitchFamily="34" charset="0"/>
              </a:rPr>
              <a:t>50 à 55% de glucides (sachant qu’1 g de glucide = 4 Kcal=17KJ)</a:t>
            </a:r>
          </a:p>
          <a:p>
            <a:pPr marL="800100" lvl="1" indent="-342900">
              <a:buFont typeface="Arial Narrow" panose="020B0606020202030204" pitchFamily="34" charset="0"/>
              <a:buChar char="―"/>
            </a:pPr>
            <a:endParaRPr lang="fr-FR" b="1" dirty="0" smtClean="0">
              <a:latin typeface="Arial Narrow" panose="020B0606020202030204" pitchFamily="34" charset="0"/>
            </a:endParaRPr>
          </a:p>
          <a:p>
            <a:pPr marL="800100" lvl="1" indent="-342900">
              <a:buFont typeface="Arial Narrow" panose="020B0606020202030204" pitchFamily="34" charset="0"/>
              <a:buChar char="―"/>
            </a:pPr>
            <a:r>
              <a:rPr lang="fr-FR" sz="2400" b="1" dirty="0" smtClean="0">
                <a:latin typeface="Arial Narrow" panose="020B0606020202030204" pitchFamily="34" charset="0"/>
              </a:rPr>
              <a:t>Des sels minéraux et des vitamines selon les besoins recommandés au niveau international</a:t>
            </a:r>
            <a:endParaRPr lang="fr-FR" sz="2400" dirty="0">
              <a:latin typeface="Arial Narrow" panose="020B0606020202030204" pitchFamily="34" charset="0"/>
            </a:endParaRPr>
          </a:p>
        </p:txBody>
      </p:sp>
      <p:sp>
        <p:nvSpPr>
          <p:cNvPr id="7" name="Espace réservé du numéro de diapositive 6"/>
          <p:cNvSpPr>
            <a:spLocks noGrp="1"/>
          </p:cNvSpPr>
          <p:nvPr>
            <p:ph type="sldNum" sz="quarter" idx="12"/>
          </p:nvPr>
        </p:nvSpPr>
        <p:spPr/>
        <p:txBody>
          <a:bodyPr/>
          <a:lstStyle/>
          <a:p>
            <a:fld id="{052D8B5D-AB05-415B-AF9B-BDD74A468CEF}" type="slidenum">
              <a:rPr lang="fr-FR" smtClean="0"/>
              <a:t>20</a:t>
            </a:fld>
            <a:endParaRPr lang="fr-FR"/>
          </a:p>
        </p:txBody>
      </p:sp>
    </p:spTree>
    <p:extLst>
      <p:ext uri="{BB962C8B-B14F-4D97-AF65-F5344CB8AC3E}">
        <p14:creationId xmlns:p14="http://schemas.microsoft.com/office/powerpoint/2010/main" val="358592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arn(inVertical)">
                                      <p:cBhvr>
                                        <p:cTn id="7" dur="500"/>
                                        <p:tgtEl>
                                          <p:spTgt spid="3">
                                            <p:txEl>
                                              <p:pRg st="6" end="6"/>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barn(inVertical)">
                                      <p:cBhvr>
                                        <p:cTn id="10" dur="500"/>
                                        <p:tgtEl>
                                          <p:spTgt spid="3">
                                            <p:txEl>
                                              <p:pRg st="8" end="8"/>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barn(inVertical)">
                                      <p:cBhvr>
                                        <p:cTn id="13" dur="500"/>
                                        <p:tgtEl>
                                          <p:spTgt spid="3">
                                            <p:txEl>
                                              <p:pRg st="10" end="1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12" end="12"/>
                                            </p:txEl>
                                          </p:spTgt>
                                        </p:tgtEl>
                                        <p:attrNameLst>
                                          <p:attrName>style.visibility</p:attrName>
                                        </p:attrNameLst>
                                      </p:cBhvr>
                                      <p:to>
                                        <p:strVal val="visible"/>
                                      </p:to>
                                    </p:set>
                                    <p:animEffect transition="in" filter="barn(inVertical)">
                                      <p:cBhvr>
                                        <p:cTn id="16"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1" y="-1"/>
            <a:ext cx="9144001" cy="6858001"/>
            <a:chOff x="-1" y="-1"/>
            <a:chExt cx="9144001" cy="6858001"/>
          </a:xfrm>
        </p:grpSpPr>
        <p:pic>
          <p:nvPicPr>
            <p:cNvPr id="11" name="Image 10"/>
            <p:cNvPicPr>
              <a:picLocks noChangeAspect="1"/>
            </p:cNvPicPr>
            <p:nvPr/>
          </p:nvPicPr>
          <p:blipFill>
            <a:blip r:embed="rId2"/>
            <a:stretch>
              <a:fillRect/>
            </a:stretch>
          </p:blipFill>
          <p:spPr>
            <a:xfrm>
              <a:off x="0" y="-1"/>
              <a:ext cx="9144000" cy="634181"/>
            </a:xfrm>
            <a:prstGeom prst="rect">
              <a:avLst/>
            </a:prstGeom>
          </p:spPr>
        </p:pic>
        <p:pic>
          <p:nvPicPr>
            <p:cNvPr id="12" name="Image 11"/>
            <p:cNvPicPr>
              <a:picLocks noChangeAspect="1"/>
            </p:cNvPicPr>
            <p:nvPr/>
          </p:nvPicPr>
          <p:blipFill rotWithShape="1">
            <a:blip r:embed="rId2"/>
            <a:srcRect l="27580" t="3488"/>
            <a:stretch/>
          </p:blipFill>
          <p:spPr>
            <a:xfrm rot="10800000">
              <a:off x="-1" y="6548284"/>
              <a:ext cx="6622025" cy="309716"/>
            </a:xfrm>
            <a:prstGeom prst="rect">
              <a:avLst/>
            </a:prstGeom>
          </p:spPr>
        </p:pic>
      </p:grpSp>
      <p:sp>
        <p:nvSpPr>
          <p:cNvPr id="3" name="Rectangle 2"/>
          <p:cNvSpPr/>
          <p:nvPr/>
        </p:nvSpPr>
        <p:spPr>
          <a:xfrm>
            <a:off x="143690" y="1300197"/>
            <a:ext cx="8856618" cy="461665"/>
          </a:xfrm>
          <a:prstGeom prst="rect">
            <a:avLst/>
          </a:prstGeom>
        </p:spPr>
        <p:txBody>
          <a:bodyPr wrap="square">
            <a:spAutoFit/>
          </a:bodyPr>
          <a:lstStyle/>
          <a:p>
            <a:r>
              <a:rPr lang="fr-FR" sz="2400" b="1" dirty="0" smtClean="0">
                <a:latin typeface="Arial Narrow" panose="020B0606020202030204" pitchFamily="34" charset="0"/>
              </a:rPr>
              <a:t>Besoins énergétiques recommandés selon les catégories de personnes</a:t>
            </a:r>
            <a:endParaRPr lang="fr-FR" sz="2400" dirty="0">
              <a:latin typeface="Arial Narrow" panose="020B0606020202030204" pitchFamily="34" charset="0"/>
            </a:endParaRPr>
          </a:p>
        </p:txBody>
      </p:sp>
      <p:pic>
        <p:nvPicPr>
          <p:cNvPr id="4" name="Image 3"/>
          <p:cNvPicPr>
            <a:picLocks noChangeAspect="1"/>
          </p:cNvPicPr>
          <p:nvPr/>
        </p:nvPicPr>
        <p:blipFill>
          <a:blip r:embed="rId3"/>
          <a:stretch>
            <a:fillRect/>
          </a:stretch>
        </p:blipFill>
        <p:spPr>
          <a:xfrm>
            <a:off x="239084" y="1882867"/>
            <a:ext cx="8761224" cy="3697586"/>
          </a:xfrm>
          <a:prstGeom prst="rect">
            <a:avLst/>
          </a:prstGeom>
        </p:spPr>
      </p:pic>
      <p:sp>
        <p:nvSpPr>
          <p:cNvPr id="5" name="Rectangle 4"/>
          <p:cNvSpPr/>
          <p:nvPr/>
        </p:nvSpPr>
        <p:spPr>
          <a:xfrm>
            <a:off x="143690" y="5580453"/>
            <a:ext cx="8856618" cy="523220"/>
          </a:xfrm>
          <a:prstGeom prst="rect">
            <a:avLst/>
          </a:prstGeom>
        </p:spPr>
        <p:txBody>
          <a:bodyPr wrap="square">
            <a:spAutoFit/>
          </a:bodyPr>
          <a:lstStyle/>
          <a:p>
            <a:r>
              <a:rPr lang="en-US" sz="1400" dirty="0">
                <a:solidFill>
                  <a:srgbClr val="000000"/>
                </a:solidFill>
                <a:latin typeface="Calibri" panose="020F0502020204030204" pitchFamily="34" charset="0"/>
              </a:rPr>
              <a:t>Source: Adapted from WHO. 2009a. Nutritional Care and Support for People Living with HIV/AIDS: A Training Course. Participant’s Manual. Geneva: WHO. </a:t>
            </a:r>
            <a:endParaRPr lang="fr-FR" sz="1400" dirty="0"/>
          </a:p>
        </p:txBody>
      </p:sp>
      <p:sp>
        <p:nvSpPr>
          <p:cNvPr id="6" name="Rectangle 5"/>
          <p:cNvSpPr/>
          <p:nvPr/>
        </p:nvSpPr>
        <p:spPr>
          <a:xfrm>
            <a:off x="143691" y="632075"/>
            <a:ext cx="8856617" cy="584775"/>
          </a:xfrm>
          <a:prstGeom prst="rect">
            <a:avLst/>
          </a:prstGeom>
        </p:spPr>
        <p:txBody>
          <a:bodyPr wrap="square">
            <a:spAutoFit/>
          </a:bodyPr>
          <a:lstStyle/>
          <a:p>
            <a:pPr algn="ctr"/>
            <a:r>
              <a:rPr lang="fr-FR" sz="3200" b="1" dirty="0" smtClean="0">
                <a:latin typeface="Arial Narrow" panose="020B0606020202030204" pitchFamily="34" charset="0"/>
              </a:rPr>
              <a:t>2. BESOINS ENERGETIQUES</a:t>
            </a:r>
            <a:endParaRPr lang="fr-FR" sz="3200" b="1" dirty="0">
              <a:latin typeface="Arial Narrow" panose="020B0606020202030204" pitchFamily="34" charset="0"/>
            </a:endParaRPr>
          </a:p>
        </p:txBody>
      </p:sp>
      <p:sp>
        <p:nvSpPr>
          <p:cNvPr id="2" name="Espace réservé du numéro de diapositive 1"/>
          <p:cNvSpPr>
            <a:spLocks noGrp="1"/>
          </p:cNvSpPr>
          <p:nvPr>
            <p:ph type="sldNum" sz="quarter" idx="12"/>
          </p:nvPr>
        </p:nvSpPr>
        <p:spPr/>
        <p:txBody>
          <a:bodyPr/>
          <a:lstStyle/>
          <a:p>
            <a:fld id="{052D8B5D-AB05-415B-AF9B-BDD74A468CEF}" type="slidenum">
              <a:rPr lang="fr-FR" smtClean="0"/>
              <a:t>21</a:t>
            </a:fld>
            <a:endParaRPr lang="fr-FR"/>
          </a:p>
        </p:txBody>
      </p:sp>
    </p:spTree>
    <p:extLst>
      <p:ext uri="{BB962C8B-B14F-4D97-AF65-F5344CB8AC3E}">
        <p14:creationId xmlns:p14="http://schemas.microsoft.com/office/powerpoint/2010/main" val="27362083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1" y="-1"/>
            <a:ext cx="9144001" cy="6858001"/>
            <a:chOff x="-1" y="-1"/>
            <a:chExt cx="9144001" cy="6858001"/>
          </a:xfrm>
        </p:grpSpPr>
        <p:pic>
          <p:nvPicPr>
            <p:cNvPr id="6" name="Image 5"/>
            <p:cNvPicPr>
              <a:picLocks noChangeAspect="1"/>
            </p:cNvPicPr>
            <p:nvPr/>
          </p:nvPicPr>
          <p:blipFill>
            <a:blip r:embed="rId2"/>
            <a:stretch>
              <a:fillRect/>
            </a:stretch>
          </p:blipFill>
          <p:spPr>
            <a:xfrm>
              <a:off x="0" y="-1"/>
              <a:ext cx="9144000" cy="634181"/>
            </a:xfrm>
            <a:prstGeom prst="rect">
              <a:avLst/>
            </a:prstGeom>
          </p:spPr>
        </p:pic>
        <p:pic>
          <p:nvPicPr>
            <p:cNvPr id="7" name="Image 6"/>
            <p:cNvPicPr>
              <a:picLocks noChangeAspect="1"/>
            </p:cNvPicPr>
            <p:nvPr/>
          </p:nvPicPr>
          <p:blipFill rotWithShape="1">
            <a:blip r:embed="rId2"/>
            <a:srcRect l="27580" t="3488"/>
            <a:stretch/>
          </p:blipFill>
          <p:spPr>
            <a:xfrm rot="10800000">
              <a:off x="-1" y="6548284"/>
              <a:ext cx="6622025" cy="309716"/>
            </a:xfrm>
            <a:prstGeom prst="rect">
              <a:avLst/>
            </a:prstGeom>
          </p:spPr>
        </p:pic>
      </p:grpSp>
      <p:sp>
        <p:nvSpPr>
          <p:cNvPr id="2" name="Rectangle 1"/>
          <p:cNvSpPr/>
          <p:nvPr/>
        </p:nvSpPr>
        <p:spPr>
          <a:xfrm>
            <a:off x="143691" y="617327"/>
            <a:ext cx="8856617" cy="584775"/>
          </a:xfrm>
          <a:prstGeom prst="rect">
            <a:avLst/>
          </a:prstGeom>
        </p:spPr>
        <p:txBody>
          <a:bodyPr wrap="square">
            <a:spAutoFit/>
          </a:bodyPr>
          <a:lstStyle/>
          <a:p>
            <a:pPr algn="ctr"/>
            <a:r>
              <a:rPr lang="fr-FR" sz="3200" b="1" dirty="0" smtClean="0">
                <a:latin typeface="Arial Narrow" panose="020B0606020202030204" pitchFamily="34" charset="0"/>
              </a:rPr>
              <a:t>2. BESOINS ENERGETIQUES</a:t>
            </a:r>
            <a:endParaRPr lang="fr-FR" sz="3200" b="1" dirty="0">
              <a:latin typeface="Arial Narrow" panose="020B0606020202030204" pitchFamily="34" charset="0"/>
            </a:endParaRPr>
          </a:p>
        </p:txBody>
      </p:sp>
      <p:sp>
        <p:nvSpPr>
          <p:cNvPr id="3" name="Rectangle 2"/>
          <p:cNvSpPr/>
          <p:nvPr/>
        </p:nvSpPr>
        <p:spPr>
          <a:xfrm>
            <a:off x="143691" y="1308238"/>
            <a:ext cx="8856618" cy="461665"/>
          </a:xfrm>
          <a:prstGeom prst="rect">
            <a:avLst/>
          </a:prstGeom>
        </p:spPr>
        <p:txBody>
          <a:bodyPr wrap="square">
            <a:spAutoFit/>
          </a:bodyPr>
          <a:lstStyle/>
          <a:p>
            <a:r>
              <a:rPr lang="fr-FR" sz="2400" b="1" dirty="0" smtClean="0">
                <a:solidFill>
                  <a:srgbClr val="0033CC"/>
                </a:solidFill>
                <a:latin typeface="Arial Narrow" panose="020B0606020202030204" pitchFamily="34" charset="0"/>
              </a:rPr>
              <a:t>DET pour un adulte entre 40-60 ans (selon sexe et activité physique) </a:t>
            </a:r>
          </a:p>
        </p:txBody>
      </p:sp>
      <p:pic>
        <p:nvPicPr>
          <p:cNvPr id="4" name="Picture 3">
            <a:extLst>
              <a:ext uri="{FF2B5EF4-FFF2-40B4-BE49-F238E27FC236}">
                <a16:creationId xmlns:a16="http://schemas.microsoft.com/office/drawing/2014/main" id="{8BB54C3E-0581-4045-B60A-3476861385C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1411" y="2007912"/>
            <a:ext cx="8229600" cy="40654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Espace réservé du numéro de diapositive 7"/>
          <p:cNvSpPr>
            <a:spLocks noGrp="1"/>
          </p:cNvSpPr>
          <p:nvPr>
            <p:ph type="sldNum" sz="quarter" idx="12"/>
          </p:nvPr>
        </p:nvSpPr>
        <p:spPr/>
        <p:txBody>
          <a:bodyPr/>
          <a:lstStyle/>
          <a:p>
            <a:fld id="{052D8B5D-AB05-415B-AF9B-BDD74A468CEF}" type="slidenum">
              <a:rPr lang="fr-FR" smtClean="0"/>
              <a:t>22</a:t>
            </a:fld>
            <a:endParaRPr lang="fr-FR"/>
          </a:p>
        </p:txBody>
      </p:sp>
    </p:spTree>
    <p:extLst>
      <p:ext uri="{BB962C8B-B14F-4D97-AF65-F5344CB8AC3E}">
        <p14:creationId xmlns:p14="http://schemas.microsoft.com/office/powerpoint/2010/main" val="27666802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 y="-1"/>
            <a:ext cx="9144001" cy="6858001"/>
            <a:chOff x="-1" y="-1"/>
            <a:chExt cx="9144001" cy="6858001"/>
          </a:xfrm>
        </p:grpSpPr>
        <p:pic>
          <p:nvPicPr>
            <p:cNvPr id="5" name="Image 4"/>
            <p:cNvPicPr>
              <a:picLocks noChangeAspect="1"/>
            </p:cNvPicPr>
            <p:nvPr/>
          </p:nvPicPr>
          <p:blipFill>
            <a:blip r:embed="rId2"/>
            <a:stretch>
              <a:fillRect/>
            </a:stretch>
          </p:blipFill>
          <p:spPr>
            <a:xfrm>
              <a:off x="0" y="-1"/>
              <a:ext cx="9144000" cy="634181"/>
            </a:xfrm>
            <a:prstGeom prst="rect">
              <a:avLst/>
            </a:prstGeom>
          </p:spPr>
        </p:pic>
        <p:pic>
          <p:nvPicPr>
            <p:cNvPr id="6" name="Image 5"/>
            <p:cNvPicPr>
              <a:picLocks noChangeAspect="1"/>
            </p:cNvPicPr>
            <p:nvPr/>
          </p:nvPicPr>
          <p:blipFill rotWithShape="1">
            <a:blip r:embed="rId2"/>
            <a:srcRect l="27580" t="3488"/>
            <a:stretch/>
          </p:blipFill>
          <p:spPr>
            <a:xfrm rot="10800000">
              <a:off x="-1" y="6548284"/>
              <a:ext cx="6622025" cy="309716"/>
            </a:xfrm>
            <a:prstGeom prst="rect">
              <a:avLst/>
            </a:prstGeom>
          </p:spPr>
        </p:pic>
      </p:grpSp>
      <p:sp>
        <p:nvSpPr>
          <p:cNvPr id="2" name="Rectangle 1"/>
          <p:cNvSpPr/>
          <p:nvPr/>
        </p:nvSpPr>
        <p:spPr>
          <a:xfrm>
            <a:off x="143691" y="632078"/>
            <a:ext cx="8856617" cy="584775"/>
          </a:xfrm>
          <a:prstGeom prst="rect">
            <a:avLst/>
          </a:prstGeom>
        </p:spPr>
        <p:txBody>
          <a:bodyPr wrap="square">
            <a:spAutoFit/>
          </a:bodyPr>
          <a:lstStyle/>
          <a:p>
            <a:pPr algn="ctr"/>
            <a:r>
              <a:rPr lang="fr-FR" sz="3200" b="1" dirty="0" smtClean="0">
                <a:latin typeface="Arial Narrow" panose="020B0606020202030204" pitchFamily="34" charset="0"/>
              </a:rPr>
              <a:t>3. APPORTS NUTRITIONNELS CONSEILLES (ANC)</a:t>
            </a:r>
            <a:endParaRPr lang="fr-FR" sz="3200" b="1" dirty="0">
              <a:latin typeface="Arial Narrow" panose="020B0606020202030204" pitchFamily="34" charset="0"/>
            </a:endParaRPr>
          </a:p>
        </p:txBody>
      </p:sp>
      <p:sp>
        <p:nvSpPr>
          <p:cNvPr id="3" name="Rectangle 2"/>
          <p:cNvSpPr/>
          <p:nvPr/>
        </p:nvSpPr>
        <p:spPr>
          <a:xfrm>
            <a:off x="143691" y="2541011"/>
            <a:ext cx="8856618" cy="3970318"/>
          </a:xfrm>
          <a:prstGeom prst="rect">
            <a:avLst/>
          </a:prstGeom>
        </p:spPr>
        <p:txBody>
          <a:bodyPr wrap="square">
            <a:spAutoFit/>
          </a:bodyPr>
          <a:lstStyle/>
          <a:p>
            <a:pPr marL="342900" indent="-342900">
              <a:lnSpc>
                <a:spcPct val="150000"/>
              </a:lnSpc>
              <a:buFont typeface="Arial" panose="020B0604020202020204" pitchFamily="34" charset="0"/>
              <a:buChar char="•"/>
            </a:pPr>
            <a:r>
              <a:rPr lang="fr-FR" sz="2800" b="1" dirty="0" smtClean="0">
                <a:latin typeface="Arial Narrow" panose="020B0606020202030204" pitchFamily="34" charset="0"/>
              </a:rPr>
              <a:t>Besoins minimum = 150g/j</a:t>
            </a:r>
          </a:p>
          <a:p>
            <a:pPr marL="342900" indent="-342900">
              <a:lnSpc>
                <a:spcPct val="150000"/>
              </a:lnSpc>
              <a:buFont typeface="Arial" panose="020B0604020202020204" pitchFamily="34" charset="0"/>
              <a:buChar char="•"/>
            </a:pPr>
            <a:r>
              <a:rPr lang="fr-FR" sz="2800" b="1" dirty="0" smtClean="0">
                <a:latin typeface="Arial Narrow" panose="020B0606020202030204" pitchFamily="34" charset="0"/>
              </a:rPr>
              <a:t>Rythme idéal : 3 repas contenant des hydrates de carbones (matin, midi, soir) + 2-3 collations</a:t>
            </a:r>
          </a:p>
          <a:p>
            <a:pPr marL="342900" indent="-342900">
              <a:lnSpc>
                <a:spcPct val="150000"/>
              </a:lnSpc>
              <a:buFont typeface="Arial" panose="020B0604020202020204" pitchFamily="34" charset="0"/>
              <a:buChar char="•"/>
            </a:pPr>
            <a:r>
              <a:rPr lang="fr-FR" sz="2800" b="1" dirty="0" smtClean="0">
                <a:latin typeface="Arial Narrow" panose="020B0606020202030204" pitchFamily="34" charset="0"/>
              </a:rPr>
              <a:t>Répartition journalière (%) : matin (20+10) midi (25+10) et soir (25+10)</a:t>
            </a:r>
          </a:p>
          <a:p>
            <a:pPr marL="342900" indent="-342900">
              <a:lnSpc>
                <a:spcPct val="150000"/>
              </a:lnSpc>
              <a:buFont typeface="Arial" panose="020B0604020202020204" pitchFamily="34" charset="0"/>
              <a:buChar char="•"/>
            </a:pPr>
            <a:r>
              <a:rPr lang="fr-FR" sz="2800" b="1" dirty="0" smtClean="0">
                <a:latin typeface="Arial Narrow" panose="020B0606020202030204" pitchFamily="34" charset="0"/>
              </a:rPr>
              <a:t>Collations = fruits ou produits laitiers</a:t>
            </a:r>
          </a:p>
        </p:txBody>
      </p:sp>
      <p:sp>
        <p:nvSpPr>
          <p:cNvPr id="7" name="Ellipse 6"/>
          <p:cNvSpPr/>
          <p:nvPr/>
        </p:nvSpPr>
        <p:spPr>
          <a:xfrm>
            <a:off x="143691" y="1422522"/>
            <a:ext cx="2109020" cy="803654"/>
          </a:xfrm>
          <a:prstGeom prst="ellipse">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Arial Black" panose="020B0A04020102020204" pitchFamily="34" charset="0"/>
              </a:rPr>
              <a:t>GLUDICES</a:t>
            </a:r>
            <a:endParaRPr lang="fr-FR" dirty="0">
              <a:latin typeface="Arial Black" panose="020B0A04020102020204" pitchFamily="34" charset="0"/>
            </a:endParaRPr>
          </a:p>
        </p:txBody>
      </p:sp>
      <p:sp>
        <p:nvSpPr>
          <p:cNvPr id="8" name="Rectangle 7"/>
          <p:cNvSpPr/>
          <p:nvPr/>
        </p:nvSpPr>
        <p:spPr>
          <a:xfrm>
            <a:off x="2318510" y="1496728"/>
            <a:ext cx="6343916" cy="738664"/>
          </a:xfrm>
          <a:prstGeom prst="rect">
            <a:avLst/>
          </a:prstGeom>
        </p:spPr>
        <p:txBody>
          <a:bodyPr wrap="none">
            <a:spAutoFit/>
          </a:bodyPr>
          <a:lstStyle/>
          <a:p>
            <a:pPr>
              <a:lnSpc>
                <a:spcPct val="150000"/>
              </a:lnSpc>
            </a:pPr>
            <a:r>
              <a:rPr lang="fr-FR" sz="2800" b="1" dirty="0" smtClean="0">
                <a:solidFill>
                  <a:srgbClr val="C00000"/>
                </a:solidFill>
                <a:latin typeface="Arial Narrow" panose="020B0606020202030204" pitchFamily="34" charset="0"/>
              </a:rPr>
              <a:t> = 50 – 55 % </a:t>
            </a:r>
            <a:r>
              <a:rPr lang="fr-FR" sz="2800" b="1" dirty="0">
                <a:solidFill>
                  <a:srgbClr val="C00000"/>
                </a:solidFill>
                <a:latin typeface="Arial Narrow" panose="020B0606020202030204" pitchFamily="34" charset="0"/>
              </a:rPr>
              <a:t>AET dont maxi 10% saccharose</a:t>
            </a:r>
          </a:p>
        </p:txBody>
      </p:sp>
      <p:sp>
        <p:nvSpPr>
          <p:cNvPr id="9" name="Espace réservé du numéro de diapositive 8"/>
          <p:cNvSpPr>
            <a:spLocks noGrp="1"/>
          </p:cNvSpPr>
          <p:nvPr>
            <p:ph type="sldNum" sz="quarter" idx="12"/>
          </p:nvPr>
        </p:nvSpPr>
        <p:spPr/>
        <p:txBody>
          <a:bodyPr/>
          <a:lstStyle/>
          <a:p>
            <a:fld id="{052D8B5D-AB05-415B-AF9B-BDD74A468CEF}" type="slidenum">
              <a:rPr lang="fr-FR" smtClean="0"/>
              <a:t>23</a:t>
            </a:fld>
            <a:endParaRPr lang="fr-FR"/>
          </a:p>
        </p:txBody>
      </p:sp>
    </p:spTree>
    <p:extLst>
      <p:ext uri="{BB962C8B-B14F-4D97-AF65-F5344CB8AC3E}">
        <p14:creationId xmlns:p14="http://schemas.microsoft.com/office/powerpoint/2010/main" val="162170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 y="-1"/>
            <a:ext cx="9144001" cy="6858001"/>
            <a:chOff x="-1" y="-1"/>
            <a:chExt cx="9144001" cy="6858001"/>
          </a:xfrm>
        </p:grpSpPr>
        <p:pic>
          <p:nvPicPr>
            <p:cNvPr id="5" name="Image 4"/>
            <p:cNvPicPr>
              <a:picLocks noChangeAspect="1"/>
            </p:cNvPicPr>
            <p:nvPr/>
          </p:nvPicPr>
          <p:blipFill>
            <a:blip r:embed="rId2"/>
            <a:stretch>
              <a:fillRect/>
            </a:stretch>
          </p:blipFill>
          <p:spPr>
            <a:xfrm>
              <a:off x="0" y="-1"/>
              <a:ext cx="9144000" cy="634181"/>
            </a:xfrm>
            <a:prstGeom prst="rect">
              <a:avLst/>
            </a:prstGeom>
          </p:spPr>
        </p:pic>
        <p:pic>
          <p:nvPicPr>
            <p:cNvPr id="6" name="Image 5"/>
            <p:cNvPicPr>
              <a:picLocks noChangeAspect="1"/>
            </p:cNvPicPr>
            <p:nvPr/>
          </p:nvPicPr>
          <p:blipFill rotWithShape="1">
            <a:blip r:embed="rId2"/>
            <a:srcRect l="27580" t="3488"/>
            <a:stretch/>
          </p:blipFill>
          <p:spPr>
            <a:xfrm rot="10800000">
              <a:off x="-1" y="6548284"/>
              <a:ext cx="6622025" cy="309716"/>
            </a:xfrm>
            <a:prstGeom prst="rect">
              <a:avLst/>
            </a:prstGeom>
          </p:spPr>
        </p:pic>
      </p:grpSp>
      <p:sp>
        <p:nvSpPr>
          <p:cNvPr id="2" name="Rectangle 1"/>
          <p:cNvSpPr/>
          <p:nvPr/>
        </p:nvSpPr>
        <p:spPr>
          <a:xfrm>
            <a:off x="143691" y="602580"/>
            <a:ext cx="8856617" cy="584775"/>
          </a:xfrm>
          <a:prstGeom prst="rect">
            <a:avLst/>
          </a:prstGeom>
        </p:spPr>
        <p:txBody>
          <a:bodyPr wrap="square">
            <a:spAutoFit/>
          </a:bodyPr>
          <a:lstStyle/>
          <a:p>
            <a:pPr algn="ctr"/>
            <a:r>
              <a:rPr lang="fr-FR" sz="3200" b="1" dirty="0" smtClean="0">
                <a:latin typeface="Arial Narrow" panose="020B0606020202030204" pitchFamily="34" charset="0"/>
              </a:rPr>
              <a:t>3. APPORTS NUTRITIONNELS CONSEILLES (ANC)</a:t>
            </a:r>
            <a:endParaRPr lang="fr-FR" sz="3200" b="1" dirty="0">
              <a:latin typeface="Arial Narrow" panose="020B0606020202030204" pitchFamily="34" charset="0"/>
            </a:endParaRPr>
          </a:p>
        </p:txBody>
      </p:sp>
      <p:sp>
        <p:nvSpPr>
          <p:cNvPr id="3" name="Rectangle 2"/>
          <p:cNvSpPr/>
          <p:nvPr/>
        </p:nvSpPr>
        <p:spPr>
          <a:xfrm>
            <a:off x="143690" y="2120540"/>
            <a:ext cx="8856618" cy="830997"/>
          </a:xfrm>
          <a:prstGeom prst="rect">
            <a:avLst/>
          </a:prstGeom>
        </p:spPr>
        <p:txBody>
          <a:bodyPr wrap="square">
            <a:spAutoFit/>
          </a:bodyPr>
          <a:lstStyle/>
          <a:p>
            <a:pPr marL="342900" indent="-342900">
              <a:buFont typeface="Arial" panose="020B0604020202020204" pitchFamily="34" charset="0"/>
              <a:buChar char="•"/>
            </a:pPr>
            <a:r>
              <a:rPr lang="fr-FR" sz="2400" b="1" dirty="0" smtClean="0">
                <a:latin typeface="Arial Narrow" panose="020B0606020202030204" pitchFamily="34" charset="0"/>
              </a:rPr>
              <a:t>Sources : 2 types de glucides (les glucides simples et les glucides complexes)</a:t>
            </a:r>
          </a:p>
        </p:txBody>
      </p:sp>
      <p:sp>
        <p:nvSpPr>
          <p:cNvPr id="7" name="Ellipse 6"/>
          <p:cNvSpPr/>
          <p:nvPr/>
        </p:nvSpPr>
        <p:spPr>
          <a:xfrm>
            <a:off x="143690" y="1270720"/>
            <a:ext cx="2109020" cy="803654"/>
          </a:xfrm>
          <a:prstGeom prst="ellipse">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Arial Black" panose="020B0A04020102020204" pitchFamily="34" charset="0"/>
              </a:rPr>
              <a:t>GLUDICES</a:t>
            </a:r>
            <a:endParaRPr lang="fr-FR" dirty="0">
              <a:latin typeface="Arial Black" panose="020B0A04020102020204" pitchFamily="34" charset="0"/>
            </a:endParaRPr>
          </a:p>
        </p:txBody>
      </p:sp>
      <p:pic>
        <p:nvPicPr>
          <p:cNvPr id="8" name="Image 7">
            <a:extLst>
              <a:ext uri="{FF2B5EF4-FFF2-40B4-BE49-F238E27FC236}">
                <a16:creationId xmlns:a16="http://schemas.microsoft.com/office/drawing/2014/main" id="{E81E46E3-C04A-4A73-ABD6-C54FA113F7F3}"/>
              </a:ext>
            </a:extLst>
          </p:cNvPr>
          <p:cNvPicPr>
            <a:picLocks noChangeAspect="1"/>
          </p:cNvPicPr>
          <p:nvPr/>
        </p:nvPicPr>
        <p:blipFill>
          <a:blip r:embed="rId3"/>
          <a:stretch>
            <a:fillRect/>
          </a:stretch>
        </p:blipFill>
        <p:spPr>
          <a:xfrm>
            <a:off x="457199" y="2997703"/>
            <a:ext cx="8229600" cy="3407104"/>
          </a:xfrm>
          <a:prstGeom prst="rect">
            <a:avLst/>
          </a:prstGeom>
        </p:spPr>
      </p:pic>
      <p:sp>
        <p:nvSpPr>
          <p:cNvPr id="9" name="Espace réservé du numéro de diapositive 8"/>
          <p:cNvSpPr>
            <a:spLocks noGrp="1"/>
          </p:cNvSpPr>
          <p:nvPr>
            <p:ph type="sldNum" sz="quarter" idx="12"/>
          </p:nvPr>
        </p:nvSpPr>
        <p:spPr/>
        <p:txBody>
          <a:bodyPr/>
          <a:lstStyle/>
          <a:p>
            <a:fld id="{052D8B5D-AB05-415B-AF9B-BDD74A468CEF}" type="slidenum">
              <a:rPr lang="fr-FR" smtClean="0"/>
              <a:t>24</a:t>
            </a:fld>
            <a:endParaRPr lang="fr-FR"/>
          </a:p>
        </p:txBody>
      </p:sp>
    </p:spTree>
    <p:extLst>
      <p:ext uri="{BB962C8B-B14F-4D97-AF65-F5344CB8AC3E}">
        <p14:creationId xmlns:p14="http://schemas.microsoft.com/office/powerpoint/2010/main" val="40058306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 y="-1"/>
            <a:ext cx="9144001" cy="6858001"/>
            <a:chOff x="-1" y="-1"/>
            <a:chExt cx="9144001" cy="6858001"/>
          </a:xfrm>
        </p:grpSpPr>
        <p:pic>
          <p:nvPicPr>
            <p:cNvPr id="5" name="Image 4"/>
            <p:cNvPicPr>
              <a:picLocks noChangeAspect="1"/>
            </p:cNvPicPr>
            <p:nvPr/>
          </p:nvPicPr>
          <p:blipFill>
            <a:blip r:embed="rId2"/>
            <a:stretch>
              <a:fillRect/>
            </a:stretch>
          </p:blipFill>
          <p:spPr>
            <a:xfrm>
              <a:off x="0" y="-1"/>
              <a:ext cx="9144000" cy="634181"/>
            </a:xfrm>
            <a:prstGeom prst="rect">
              <a:avLst/>
            </a:prstGeom>
          </p:spPr>
        </p:pic>
        <p:pic>
          <p:nvPicPr>
            <p:cNvPr id="6" name="Image 5"/>
            <p:cNvPicPr>
              <a:picLocks noChangeAspect="1"/>
            </p:cNvPicPr>
            <p:nvPr/>
          </p:nvPicPr>
          <p:blipFill rotWithShape="1">
            <a:blip r:embed="rId2"/>
            <a:srcRect l="27580" t="3488"/>
            <a:stretch/>
          </p:blipFill>
          <p:spPr>
            <a:xfrm rot="10800000">
              <a:off x="-1" y="6548284"/>
              <a:ext cx="6622025" cy="309716"/>
            </a:xfrm>
            <a:prstGeom prst="rect">
              <a:avLst/>
            </a:prstGeom>
          </p:spPr>
        </p:pic>
      </p:grpSp>
      <p:sp>
        <p:nvSpPr>
          <p:cNvPr id="2" name="Rectangle 1"/>
          <p:cNvSpPr/>
          <p:nvPr/>
        </p:nvSpPr>
        <p:spPr>
          <a:xfrm>
            <a:off x="143691" y="661575"/>
            <a:ext cx="8856617" cy="584775"/>
          </a:xfrm>
          <a:prstGeom prst="rect">
            <a:avLst/>
          </a:prstGeom>
        </p:spPr>
        <p:txBody>
          <a:bodyPr wrap="square">
            <a:spAutoFit/>
          </a:bodyPr>
          <a:lstStyle/>
          <a:p>
            <a:pPr algn="ctr"/>
            <a:r>
              <a:rPr lang="fr-FR" sz="3200" b="1" dirty="0" smtClean="0">
                <a:latin typeface="Arial Narrow" panose="020B0606020202030204" pitchFamily="34" charset="0"/>
              </a:rPr>
              <a:t>3. APPORTS NUTRITIONNELS CONSEILLES (ANC)</a:t>
            </a:r>
            <a:endParaRPr lang="fr-FR" sz="3200" b="1" dirty="0">
              <a:latin typeface="Arial Narrow" panose="020B0606020202030204" pitchFamily="34" charset="0"/>
            </a:endParaRPr>
          </a:p>
        </p:txBody>
      </p:sp>
      <p:sp>
        <p:nvSpPr>
          <p:cNvPr id="3" name="Rectangle 2"/>
          <p:cNvSpPr/>
          <p:nvPr/>
        </p:nvSpPr>
        <p:spPr>
          <a:xfrm>
            <a:off x="143690" y="2570026"/>
            <a:ext cx="8856618" cy="3241785"/>
          </a:xfrm>
          <a:prstGeom prst="rect">
            <a:avLst/>
          </a:prstGeom>
        </p:spPr>
        <p:txBody>
          <a:bodyPr wrap="square">
            <a:spAutoFit/>
          </a:bodyPr>
          <a:lstStyle/>
          <a:p>
            <a:pPr marL="342900" indent="-342900">
              <a:lnSpc>
                <a:spcPct val="150000"/>
              </a:lnSpc>
              <a:buFont typeface="Arial" panose="020B0604020202020204" pitchFamily="34" charset="0"/>
              <a:buChar char="•"/>
            </a:pPr>
            <a:r>
              <a:rPr lang="fr-FR" sz="2800" b="1" dirty="0" smtClean="0">
                <a:latin typeface="Arial Narrow" panose="020B0606020202030204" pitchFamily="34" charset="0"/>
              </a:rPr>
              <a:t>Répartition souhaitable selon les différents types d'AG : (¼ AGS)- (½ AGMIS)- (¼ AGPIS)</a:t>
            </a:r>
          </a:p>
          <a:p>
            <a:pPr marL="342900" indent="-342900">
              <a:lnSpc>
                <a:spcPct val="150000"/>
              </a:lnSpc>
              <a:buFont typeface="Arial" panose="020B0604020202020204" pitchFamily="34" charset="0"/>
              <a:buChar char="•"/>
            </a:pPr>
            <a:r>
              <a:rPr lang="fr-FR" sz="2800" b="1" dirty="0" smtClean="0">
                <a:latin typeface="Arial Narrow" panose="020B0606020202030204" pitchFamily="34" charset="0"/>
              </a:rPr>
              <a:t>Limiter la consommation des AGS </a:t>
            </a:r>
          </a:p>
          <a:p>
            <a:pPr marL="342900" indent="-342900">
              <a:lnSpc>
                <a:spcPct val="150000"/>
              </a:lnSpc>
              <a:buFont typeface="Arial" panose="020B0604020202020204" pitchFamily="34" charset="0"/>
              <a:buChar char="•"/>
            </a:pPr>
            <a:r>
              <a:rPr lang="fr-FR" sz="2800" b="1" dirty="0" smtClean="0">
                <a:latin typeface="Arial Narrow" panose="020B0606020202030204" pitchFamily="34" charset="0"/>
              </a:rPr>
              <a:t>Privilégier les AGPIS (acide </a:t>
            </a:r>
            <a:r>
              <a:rPr lang="fr-FR" sz="2800" b="1" dirty="0" err="1" smtClean="0">
                <a:latin typeface="Arial Narrow" panose="020B0606020202030204" pitchFamily="34" charset="0"/>
              </a:rPr>
              <a:t>linolénique</a:t>
            </a:r>
            <a:r>
              <a:rPr lang="fr-FR" sz="2800" b="1" dirty="0" smtClean="0">
                <a:latin typeface="Arial Narrow" panose="020B0606020202030204" pitchFamily="34" charset="0"/>
              </a:rPr>
              <a:t>) et les AGMIS (acide oléique) : neutralité cardiovasculaire</a:t>
            </a:r>
          </a:p>
        </p:txBody>
      </p:sp>
      <p:sp>
        <p:nvSpPr>
          <p:cNvPr id="7" name="Ellipse 6"/>
          <p:cNvSpPr/>
          <p:nvPr/>
        </p:nvSpPr>
        <p:spPr>
          <a:xfrm>
            <a:off x="143690" y="1367544"/>
            <a:ext cx="2109020" cy="803654"/>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Arial Black" panose="020B0A04020102020204" pitchFamily="34" charset="0"/>
              </a:rPr>
              <a:t>LIPIDES</a:t>
            </a:r>
            <a:endParaRPr lang="fr-FR" dirty="0">
              <a:latin typeface="Arial Black" panose="020B0A04020102020204" pitchFamily="34" charset="0"/>
            </a:endParaRPr>
          </a:p>
        </p:txBody>
      </p:sp>
      <p:sp>
        <p:nvSpPr>
          <p:cNvPr id="8" name="Rectangle 7"/>
          <p:cNvSpPr/>
          <p:nvPr/>
        </p:nvSpPr>
        <p:spPr>
          <a:xfrm>
            <a:off x="2318510" y="1379282"/>
            <a:ext cx="4470006" cy="738664"/>
          </a:xfrm>
          <a:prstGeom prst="rect">
            <a:avLst/>
          </a:prstGeom>
        </p:spPr>
        <p:txBody>
          <a:bodyPr wrap="none">
            <a:spAutoFit/>
          </a:bodyPr>
          <a:lstStyle/>
          <a:p>
            <a:pPr>
              <a:lnSpc>
                <a:spcPct val="150000"/>
              </a:lnSpc>
            </a:pPr>
            <a:r>
              <a:rPr lang="fr-FR" sz="2800" b="1" dirty="0" smtClean="0">
                <a:solidFill>
                  <a:srgbClr val="C00000"/>
                </a:solidFill>
                <a:latin typeface="Arial Narrow" panose="020B0606020202030204" pitchFamily="34" charset="0"/>
              </a:rPr>
              <a:t> </a:t>
            </a:r>
            <a:r>
              <a:rPr lang="fr-FR" sz="2800" b="1" dirty="0">
                <a:solidFill>
                  <a:srgbClr val="C00000"/>
                </a:solidFill>
                <a:latin typeface="Arial Narrow" panose="020B0606020202030204" pitchFamily="34" charset="0"/>
              </a:rPr>
              <a:t>= </a:t>
            </a:r>
            <a:r>
              <a:rPr lang="fr-FR" sz="2800" b="1" dirty="0" smtClean="0">
                <a:solidFill>
                  <a:srgbClr val="C00000"/>
                </a:solidFill>
                <a:latin typeface="Arial Narrow" panose="020B0606020202030204" pitchFamily="34" charset="0"/>
              </a:rPr>
              <a:t>35 - 40 </a:t>
            </a:r>
            <a:r>
              <a:rPr lang="fr-FR" sz="2800" b="1" dirty="0">
                <a:solidFill>
                  <a:srgbClr val="C00000"/>
                </a:solidFill>
                <a:latin typeface="Arial Narrow" panose="020B0606020202030204" pitchFamily="34" charset="0"/>
              </a:rPr>
              <a:t>% AET (ANSES 2010)</a:t>
            </a:r>
          </a:p>
        </p:txBody>
      </p:sp>
      <p:sp>
        <p:nvSpPr>
          <p:cNvPr id="9" name="Espace réservé du numéro de diapositive 8"/>
          <p:cNvSpPr>
            <a:spLocks noGrp="1"/>
          </p:cNvSpPr>
          <p:nvPr>
            <p:ph type="sldNum" sz="quarter" idx="12"/>
          </p:nvPr>
        </p:nvSpPr>
        <p:spPr/>
        <p:txBody>
          <a:bodyPr/>
          <a:lstStyle/>
          <a:p>
            <a:fld id="{052D8B5D-AB05-415B-AF9B-BDD74A468CEF}" type="slidenum">
              <a:rPr lang="fr-FR" smtClean="0"/>
              <a:t>25</a:t>
            </a:fld>
            <a:endParaRPr lang="fr-FR"/>
          </a:p>
        </p:txBody>
      </p:sp>
    </p:spTree>
    <p:extLst>
      <p:ext uri="{BB962C8B-B14F-4D97-AF65-F5344CB8AC3E}">
        <p14:creationId xmlns:p14="http://schemas.microsoft.com/office/powerpoint/2010/main" val="348829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 y="-1"/>
            <a:ext cx="9144001" cy="6858001"/>
            <a:chOff x="-1" y="-1"/>
            <a:chExt cx="9144001" cy="6858001"/>
          </a:xfrm>
        </p:grpSpPr>
        <p:pic>
          <p:nvPicPr>
            <p:cNvPr id="5" name="Image 4"/>
            <p:cNvPicPr>
              <a:picLocks noChangeAspect="1"/>
            </p:cNvPicPr>
            <p:nvPr/>
          </p:nvPicPr>
          <p:blipFill>
            <a:blip r:embed="rId2"/>
            <a:stretch>
              <a:fillRect/>
            </a:stretch>
          </p:blipFill>
          <p:spPr>
            <a:xfrm>
              <a:off x="0" y="-1"/>
              <a:ext cx="9144000" cy="634181"/>
            </a:xfrm>
            <a:prstGeom prst="rect">
              <a:avLst/>
            </a:prstGeom>
          </p:spPr>
        </p:pic>
        <p:pic>
          <p:nvPicPr>
            <p:cNvPr id="6" name="Image 5"/>
            <p:cNvPicPr>
              <a:picLocks noChangeAspect="1"/>
            </p:cNvPicPr>
            <p:nvPr/>
          </p:nvPicPr>
          <p:blipFill rotWithShape="1">
            <a:blip r:embed="rId2"/>
            <a:srcRect l="27580" t="3488"/>
            <a:stretch/>
          </p:blipFill>
          <p:spPr>
            <a:xfrm rot="10800000">
              <a:off x="-1" y="6548284"/>
              <a:ext cx="6622025" cy="309716"/>
            </a:xfrm>
            <a:prstGeom prst="rect">
              <a:avLst/>
            </a:prstGeom>
          </p:spPr>
        </p:pic>
      </p:grpSp>
      <p:sp>
        <p:nvSpPr>
          <p:cNvPr id="2" name="Rectangle 1"/>
          <p:cNvSpPr/>
          <p:nvPr/>
        </p:nvSpPr>
        <p:spPr>
          <a:xfrm>
            <a:off x="143691" y="632079"/>
            <a:ext cx="8856617" cy="584775"/>
          </a:xfrm>
          <a:prstGeom prst="rect">
            <a:avLst/>
          </a:prstGeom>
        </p:spPr>
        <p:txBody>
          <a:bodyPr wrap="square">
            <a:spAutoFit/>
          </a:bodyPr>
          <a:lstStyle/>
          <a:p>
            <a:pPr algn="ctr"/>
            <a:r>
              <a:rPr lang="fr-FR" sz="3200" b="1" dirty="0" smtClean="0">
                <a:latin typeface="Arial Narrow" panose="020B0606020202030204" pitchFamily="34" charset="0"/>
              </a:rPr>
              <a:t>3. APPORTS NUTRITIONNELS CONSEILLES (ANC)</a:t>
            </a:r>
            <a:endParaRPr lang="fr-FR" sz="3200" b="1" dirty="0">
              <a:latin typeface="Arial Narrow" panose="020B0606020202030204" pitchFamily="34" charset="0"/>
            </a:endParaRPr>
          </a:p>
        </p:txBody>
      </p:sp>
      <p:sp>
        <p:nvSpPr>
          <p:cNvPr id="3" name="Rectangle 2"/>
          <p:cNvSpPr/>
          <p:nvPr/>
        </p:nvSpPr>
        <p:spPr>
          <a:xfrm>
            <a:off x="143690" y="2268022"/>
            <a:ext cx="8856618" cy="461665"/>
          </a:xfrm>
          <a:prstGeom prst="rect">
            <a:avLst/>
          </a:prstGeom>
        </p:spPr>
        <p:txBody>
          <a:bodyPr wrap="square">
            <a:spAutoFit/>
          </a:bodyPr>
          <a:lstStyle/>
          <a:p>
            <a:pPr marL="342900" indent="-342900">
              <a:buFont typeface="Arial" panose="020B0604020202020204" pitchFamily="34" charset="0"/>
              <a:buChar char="•"/>
            </a:pPr>
            <a:r>
              <a:rPr lang="fr-FR" sz="2400" b="1" dirty="0" smtClean="0">
                <a:latin typeface="Arial Narrow" panose="020B0606020202030204" pitchFamily="34" charset="0"/>
              </a:rPr>
              <a:t>Sources : animale et végétale</a:t>
            </a:r>
          </a:p>
        </p:txBody>
      </p:sp>
      <p:sp>
        <p:nvSpPr>
          <p:cNvPr id="7" name="Ellipse 6"/>
          <p:cNvSpPr/>
          <p:nvPr/>
        </p:nvSpPr>
        <p:spPr>
          <a:xfrm>
            <a:off x="143690" y="1270720"/>
            <a:ext cx="2109020" cy="803654"/>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Arial Black" panose="020B0A04020102020204" pitchFamily="34" charset="0"/>
              </a:rPr>
              <a:t>LIPIDES</a:t>
            </a:r>
            <a:endParaRPr lang="fr-FR" dirty="0">
              <a:latin typeface="Arial Black" panose="020B0A04020102020204" pitchFamily="34" charset="0"/>
            </a:endParaRPr>
          </a:p>
        </p:txBody>
      </p:sp>
      <p:sp>
        <p:nvSpPr>
          <p:cNvPr id="8" name="Rectangle 7"/>
          <p:cNvSpPr/>
          <p:nvPr/>
        </p:nvSpPr>
        <p:spPr>
          <a:xfrm>
            <a:off x="958646" y="5892971"/>
            <a:ext cx="6946490" cy="369332"/>
          </a:xfrm>
          <a:prstGeom prst="rect">
            <a:avLst/>
          </a:prstGeom>
        </p:spPr>
        <p:txBody>
          <a:bodyPr wrap="square">
            <a:spAutoFit/>
          </a:bodyPr>
          <a:lstStyle/>
          <a:p>
            <a:r>
              <a:rPr lang="fr-FR" b="1" dirty="0">
                <a:latin typeface="Arial Narrow" panose="020B0606020202030204" pitchFamily="34" charset="0"/>
              </a:rPr>
              <a:t>Répartition journalière : 50% d’origine animale et 50% d’origine végétale</a:t>
            </a:r>
          </a:p>
        </p:txBody>
      </p:sp>
      <p:pic>
        <p:nvPicPr>
          <p:cNvPr id="9" name="Image 8">
            <a:extLst>
              <a:ext uri="{FF2B5EF4-FFF2-40B4-BE49-F238E27FC236}">
                <a16:creationId xmlns:a16="http://schemas.microsoft.com/office/drawing/2014/main" id="{8D9C2751-FC47-413D-A061-2869A8665A99}"/>
              </a:ext>
            </a:extLst>
          </p:cNvPr>
          <p:cNvPicPr>
            <a:picLocks noChangeAspect="1"/>
          </p:cNvPicPr>
          <p:nvPr/>
        </p:nvPicPr>
        <p:blipFill>
          <a:blip r:embed="rId3"/>
          <a:stretch>
            <a:fillRect/>
          </a:stretch>
        </p:blipFill>
        <p:spPr>
          <a:xfrm>
            <a:off x="457199" y="3015668"/>
            <a:ext cx="8229600" cy="2522076"/>
          </a:xfrm>
          <a:prstGeom prst="rect">
            <a:avLst/>
          </a:prstGeom>
        </p:spPr>
      </p:pic>
      <p:sp>
        <p:nvSpPr>
          <p:cNvPr id="10" name="Espace réservé du numéro de diapositive 9"/>
          <p:cNvSpPr>
            <a:spLocks noGrp="1"/>
          </p:cNvSpPr>
          <p:nvPr>
            <p:ph type="sldNum" sz="quarter" idx="12"/>
          </p:nvPr>
        </p:nvSpPr>
        <p:spPr/>
        <p:txBody>
          <a:bodyPr/>
          <a:lstStyle/>
          <a:p>
            <a:fld id="{052D8B5D-AB05-415B-AF9B-BDD74A468CEF}" type="slidenum">
              <a:rPr lang="fr-FR" smtClean="0"/>
              <a:t>26</a:t>
            </a:fld>
            <a:endParaRPr lang="fr-FR"/>
          </a:p>
        </p:txBody>
      </p:sp>
    </p:spTree>
    <p:extLst>
      <p:ext uri="{BB962C8B-B14F-4D97-AF65-F5344CB8AC3E}">
        <p14:creationId xmlns:p14="http://schemas.microsoft.com/office/powerpoint/2010/main" val="15017313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 y="-1"/>
            <a:ext cx="9144001" cy="6858001"/>
            <a:chOff x="-1" y="-1"/>
            <a:chExt cx="9144001" cy="6858001"/>
          </a:xfrm>
        </p:grpSpPr>
        <p:pic>
          <p:nvPicPr>
            <p:cNvPr id="5" name="Image 4"/>
            <p:cNvPicPr>
              <a:picLocks noChangeAspect="1"/>
            </p:cNvPicPr>
            <p:nvPr/>
          </p:nvPicPr>
          <p:blipFill>
            <a:blip r:embed="rId2"/>
            <a:stretch>
              <a:fillRect/>
            </a:stretch>
          </p:blipFill>
          <p:spPr>
            <a:xfrm>
              <a:off x="0" y="-1"/>
              <a:ext cx="9144000" cy="634181"/>
            </a:xfrm>
            <a:prstGeom prst="rect">
              <a:avLst/>
            </a:prstGeom>
          </p:spPr>
        </p:pic>
        <p:pic>
          <p:nvPicPr>
            <p:cNvPr id="6" name="Image 5"/>
            <p:cNvPicPr>
              <a:picLocks noChangeAspect="1"/>
            </p:cNvPicPr>
            <p:nvPr/>
          </p:nvPicPr>
          <p:blipFill rotWithShape="1">
            <a:blip r:embed="rId2"/>
            <a:srcRect l="27580" t="3488"/>
            <a:stretch/>
          </p:blipFill>
          <p:spPr>
            <a:xfrm rot="10800000">
              <a:off x="-1" y="6548284"/>
              <a:ext cx="6622025" cy="309716"/>
            </a:xfrm>
            <a:prstGeom prst="rect">
              <a:avLst/>
            </a:prstGeom>
          </p:spPr>
        </p:pic>
      </p:grpSp>
      <p:sp>
        <p:nvSpPr>
          <p:cNvPr id="2" name="Rectangle 1"/>
          <p:cNvSpPr/>
          <p:nvPr/>
        </p:nvSpPr>
        <p:spPr>
          <a:xfrm>
            <a:off x="143691" y="646825"/>
            <a:ext cx="8856617" cy="584775"/>
          </a:xfrm>
          <a:prstGeom prst="rect">
            <a:avLst/>
          </a:prstGeom>
        </p:spPr>
        <p:txBody>
          <a:bodyPr wrap="square">
            <a:spAutoFit/>
          </a:bodyPr>
          <a:lstStyle/>
          <a:p>
            <a:pPr algn="ctr"/>
            <a:r>
              <a:rPr lang="fr-FR" sz="3200" b="1" dirty="0" smtClean="0">
                <a:latin typeface="Arial Narrow" panose="020B0606020202030204" pitchFamily="34" charset="0"/>
              </a:rPr>
              <a:t>3. APPORTS NUTRITIONNELS CONSEILLES (ANC)</a:t>
            </a:r>
            <a:endParaRPr lang="fr-FR" sz="3200" b="1" dirty="0">
              <a:latin typeface="Arial Narrow" panose="020B0606020202030204" pitchFamily="34" charset="0"/>
            </a:endParaRPr>
          </a:p>
        </p:txBody>
      </p:sp>
      <p:sp>
        <p:nvSpPr>
          <p:cNvPr id="3" name="Rectangle 2"/>
          <p:cNvSpPr/>
          <p:nvPr/>
        </p:nvSpPr>
        <p:spPr>
          <a:xfrm>
            <a:off x="143690" y="2268022"/>
            <a:ext cx="8856618" cy="4154984"/>
          </a:xfrm>
          <a:prstGeom prst="rect">
            <a:avLst/>
          </a:prstGeom>
        </p:spPr>
        <p:txBody>
          <a:bodyPr wrap="square">
            <a:spAutoFit/>
          </a:bodyPr>
          <a:lstStyle/>
          <a:p>
            <a:pPr marL="342900" indent="-342900">
              <a:buFont typeface="Arial" panose="020B0604020202020204" pitchFamily="34" charset="0"/>
              <a:buChar char="•"/>
            </a:pPr>
            <a:r>
              <a:rPr lang="fr-FR" sz="2800" b="1" dirty="0" smtClean="0">
                <a:latin typeface="Arial Narrow" panose="020B0606020202030204" pitchFamily="34" charset="0"/>
              </a:rPr>
              <a:t>1 g/kg poids si fonction rénale bonne </a:t>
            </a:r>
          </a:p>
          <a:p>
            <a:pPr marL="342900" indent="-342900">
              <a:buFont typeface="Arial" panose="020B0604020202020204" pitchFamily="34" charset="0"/>
              <a:buChar char="•"/>
            </a:pPr>
            <a:r>
              <a:rPr lang="fr-FR" sz="2800" b="1" dirty="0" smtClean="0">
                <a:latin typeface="Arial Narrow" panose="020B0606020202030204" pitchFamily="34" charset="0"/>
              </a:rPr>
              <a:t>0.8 g/kg poids si néphropathie</a:t>
            </a:r>
          </a:p>
          <a:p>
            <a:pPr marL="342900" indent="-342900">
              <a:buFont typeface="Arial" panose="020B0604020202020204" pitchFamily="34" charset="0"/>
              <a:buChar char="•"/>
            </a:pPr>
            <a:endParaRPr lang="fr-FR" sz="1600" b="1" dirty="0" smtClean="0">
              <a:latin typeface="Arial Narrow" panose="020B0606020202030204" pitchFamily="34" charset="0"/>
            </a:endParaRPr>
          </a:p>
          <a:p>
            <a:pPr marL="342900" indent="-342900">
              <a:buFont typeface="Arial" panose="020B0604020202020204" pitchFamily="34" charset="0"/>
              <a:buChar char="•"/>
            </a:pPr>
            <a:r>
              <a:rPr lang="fr-FR" sz="2400" b="1" dirty="0" smtClean="0">
                <a:solidFill>
                  <a:srgbClr val="C00000"/>
                </a:solidFill>
                <a:latin typeface="Arial Narrow" panose="020B0606020202030204" pitchFamily="34" charset="0"/>
              </a:rPr>
              <a:t>Sources : animale et végétale</a:t>
            </a:r>
          </a:p>
          <a:p>
            <a:pPr marL="800100" lvl="1" indent="-342900">
              <a:buFont typeface="Arial Narrow" panose="020B0606020202030204" pitchFamily="34" charset="0"/>
              <a:buChar char="―"/>
            </a:pPr>
            <a:r>
              <a:rPr lang="fr-FR" sz="2400" b="1" dirty="0" smtClean="0">
                <a:latin typeface="Arial Narrow" panose="020B0606020202030204" pitchFamily="34" charset="0"/>
              </a:rPr>
              <a:t>origine animale : viande, poisson, poulet, gibier, œufs, escargot, lait, sauterelles, chenilles, etc…</a:t>
            </a:r>
          </a:p>
          <a:p>
            <a:pPr marL="800100" lvl="1" indent="-342900">
              <a:buFont typeface="Arial Narrow" panose="020B0606020202030204" pitchFamily="34" charset="0"/>
              <a:buChar char="―"/>
            </a:pPr>
            <a:r>
              <a:rPr lang="fr-FR" sz="2400" b="1" dirty="0" smtClean="0">
                <a:latin typeface="Arial Narrow" panose="020B0606020202030204" pitchFamily="34" charset="0"/>
              </a:rPr>
              <a:t>origine végétale : blé, sorgho, riz, maïs, pain, haricot, pois, lentilles, gombo, aubergines, etc…</a:t>
            </a:r>
          </a:p>
          <a:p>
            <a:pPr marL="800100" lvl="1" indent="-342900">
              <a:buFont typeface="Arial Narrow" panose="020B0606020202030204" pitchFamily="34" charset="0"/>
              <a:buChar char="―"/>
            </a:pPr>
            <a:endParaRPr lang="fr-FR" sz="2400" b="1" dirty="0">
              <a:latin typeface="Arial Narrow" panose="020B0606020202030204" pitchFamily="34" charset="0"/>
            </a:endParaRPr>
          </a:p>
          <a:p>
            <a:pPr marL="342900" indent="-342900">
              <a:buFont typeface="Arial" panose="020B0604020202020204" pitchFamily="34" charset="0"/>
              <a:buChar char="•"/>
            </a:pPr>
            <a:r>
              <a:rPr lang="fr-FR" sz="2400" b="1" dirty="0">
                <a:latin typeface="Arial Narrow" panose="020B0606020202030204" pitchFamily="34" charset="0"/>
              </a:rPr>
              <a:t>Répartition journalière : 50% d’origine animale et 50% d’origine </a:t>
            </a:r>
            <a:r>
              <a:rPr lang="fr-FR" sz="2400" b="1" dirty="0" smtClean="0">
                <a:latin typeface="Arial Narrow" panose="020B0606020202030204" pitchFamily="34" charset="0"/>
              </a:rPr>
              <a:t>végétale</a:t>
            </a:r>
            <a:endParaRPr lang="fr-FR" sz="2400" b="1" dirty="0">
              <a:latin typeface="Arial Narrow" panose="020B0606020202030204" pitchFamily="34" charset="0"/>
            </a:endParaRPr>
          </a:p>
        </p:txBody>
      </p:sp>
      <p:sp>
        <p:nvSpPr>
          <p:cNvPr id="7" name="Ellipse 6"/>
          <p:cNvSpPr/>
          <p:nvPr/>
        </p:nvSpPr>
        <p:spPr>
          <a:xfrm>
            <a:off x="143690" y="1366164"/>
            <a:ext cx="2466775" cy="749809"/>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Arial Black" panose="020B0A04020102020204" pitchFamily="34" charset="0"/>
              </a:rPr>
              <a:t>PROTEINES</a:t>
            </a:r>
            <a:endParaRPr lang="fr-FR" dirty="0">
              <a:latin typeface="Arial Black" panose="020B0A04020102020204" pitchFamily="34" charset="0"/>
            </a:endParaRPr>
          </a:p>
        </p:txBody>
      </p:sp>
      <p:sp>
        <p:nvSpPr>
          <p:cNvPr id="9" name="Rectangle 8"/>
          <p:cNvSpPr/>
          <p:nvPr/>
        </p:nvSpPr>
        <p:spPr>
          <a:xfrm>
            <a:off x="2654070" y="1379282"/>
            <a:ext cx="4535729" cy="738664"/>
          </a:xfrm>
          <a:prstGeom prst="rect">
            <a:avLst/>
          </a:prstGeom>
        </p:spPr>
        <p:txBody>
          <a:bodyPr wrap="none">
            <a:spAutoFit/>
          </a:bodyPr>
          <a:lstStyle/>
          <a:p>
            <a:pPr>
              <a:lnSpc>
                <a:spcPct val="150000"/>
              </a:lnSpc>
            </a:pPr>
            <a:r>
              <a:rPr lang="fr-FR" sz="2800" b="1" dirty="0" smtClean="0">
                <a:solidFill>
                  <a:srgbClr val="C00000"/>
                </a:solidFill>
                <a:latin typeface="Arial Narrow" panose="020B0606020202030204" pitchFamily="34" charset="0"/>
              </a:rPr>
              <a:t> </a:t>
            </a:r>
            <a:r>
              <a:rPr lang="fr-FR" sz="2800" b="1" dirty="0">
                <a:solidFill>
                  <a:srgbClr val="C00000"/>
                </a:solidFill>
                <a:latin typeface="Arial Narrow" panose="020B0606020202030204" pitchFamily="34" charset="0"/>
              </a:rPr>
              <a:t>= </a:t>
            </a:r>
            <a:r>
              <a:rPr lang="fr-FR" sz="2800" b="1" dirty="0" smtClean="0">
                <a:solidFill>
                  <a:srgbClr val="C00000"/>
                </a:solidFill>
                <a:latin typeface="Arial Narrow" panose="020B0606020202030204" pitchFamily="34" charset="0"/>
              </a:rPr>
              <a:t>10 - </a:t>
            </a:r>
            <a:r>
              <a:rPr lang="fr-FR" sz="2800" b="1" dirty="0">
                <a:solidFill>
                  <a:srgbClr val="C00000"/>
                </a:solidFill>
                <a:latin typeface="Arial Narrow" panose="020B0606020202030204" pitchFamily="34" charset="0"/>
              </a:rPr>
              <a:t>15 % AET (ANSES 2010)</a:t>
            </a:r>
          </a:p>
        </p:txBody>
      </p:sp>
      <p:sp>
        <p:nvSpPr>
          <p:cNvPr id="8" name="Espace réservé du numéro de diapositive 7"/>
          <p:cNvSpPr>
            <a:spLocks noGrp="1"/>
          </p:cNvSpPr>
          <p:nvPr>
            <p:ph type="sldNum" sz="quarter" idx="12"/>
          </p:nvPr>
        </p:nvSpPr>
        <p:spPr/>
        <p:txBody>
          <a:bodyPr/>
          <a:lstStyle/>
          <a:p>
            <a:fld id="{052D8B5D-AB05-415B-AF9B-BDD74A468CEF}" type="slidenum">
              <a:rPr lang="fr-FR" smtClean="0"/>
              <a:t>27</a:t>
            </a:fld>
            <a:endParaRPr lang="fr-FR"/>
          </a:p>
        </p:txBody>
      </p:sp>
    </p:spTree>
    <p:extLst>
      <p:ext uri="{BB962C8B-B14F-4D97-AF65-F5344CB8AC3E}">
        <p14:creationId xmlns:p14="http://schemas.microsoft.com/office/powerpoint/2010/main" val="86505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nvGrpSpPr>
        <p:grpSpPr>
          <a:xfrm>
            <a:off x="-1" y="-1"/>
            <a:ext cx="9144001" cy="6858001"/>
            <a:chOff x="-1" y="-1"/>
            <a:chExt cx="9144001" cy="6858001"/>
          </a:xfrm>
        </p:grpSpPr>
        <p:pic>
          <p:nvPicPr>
            <p:cNvPr id="9" name="Image 8"/>
            <p:cNvPicPr>
              <a:picLocks noChangeAspect="1"/>
            </p:cNvPicPr>
            <p:nvPr/>
          </p:nvPicPr>
          <p:blipFill>
            <a:blip r:embed="rId2"/>
            <a:stretch>
              <a:fillRect/>
            </a:stretch>
          </p:blipFill>
          <p:spPr>
            <a:xfrm>
              <a:off x="0" y="-1"/>
              <a:ext cx="9144000" cy="634181"/>
            </a:xfrm>
            <a:prstGeom prst="rect">
              <a:avLst/>
            </a:prstGeom>
          </p:spPr>
        </p:pic>
        <p:pic>
          <p:nvPicPr>
            <p:cNvPr id="10" name="Image 9"/>
            <p:cNvPicPr>
              <a:picLocks noChangeAspect="1"/>
            </p:cNvPicPr>
            <p:nvPr/>
          </p:nvPicPr>
          <p:blipFill rotWithShape="1">
            <a:blip r:embed="rId2"/>
            <a:srcRect l="27580" t="3488"/>
            <a:stretch/>
          </p:blipFill>
          <p:spPr>
            <a:xfrm rot="10800000">
              <a:off x="-1" y="6548284"/>
              <a:ext cx="6622025" cy="309716"/>
            </a:xfrm>
            <a:prstGeom prst="rect">
              <a:avLst/>
            </a:prstGeom>
          </p:spPr>
        </p:pic>
      </p:grpSp>
      <p:sp>
        <p:nvSpPr>
          <p:cNvPr id="3" name="Rectangle 2"/>
          <p:cNvSpPr/>
          <p:nvPr/>
        </p:nvSpPr>
        <p:spPr>
          <a:xfrm>
            <a:off x="143690" y="1359186"/>
            <a:ext cx="8856618" cy="461665"/>
          </a:xfrm>
          <a:prstGeom prst="rect">
            <a:avLst/>
          </a:prstGeom>
        </p:spPr>
        <p:txBody>
          <a:bodyPr wrap="square">
            <a:spAutoFit/>
          </a:bodyPr>
          <a:lstStyle/>
          <a:p>
            <a:r>
              <a:rPr lang="fr-FR" sz="2400" b="1" dirty="0" smtClean="0">
                <a:latin typeface="Arial Narrow" panose="020B0606020202030204" pitchFamily="34" charset="0"/>
              </a:rPr>
              <a:t>Besoins en protéines recommandés selon les catégories de personnes</a:t>
            </a:r>
            <a:endParaRPr lang="fr-FR" sz="2400" dirty="0">
              <a:latin typeface="Arial Narrow" panose="020B0606020202030204" pitchFamily="34" charset="0"/>
            </a:endParaRPr>
          </a:p>
        </p:txBody>
      </p:sp>
      <p:sp>
        <p:nvSpPr>
          <p:cNvPr id="5" name="Rectangle 4"/>
          <p:cNvSpPr/>
          <p:nvPr/>
        </p:nvSpPr>
        <p:spPr>
          <a:xfrm>
            <a:off x="143690" y="5506710"/>
            <a:ext cx="8856618" cy="523220"/>
          </a:xfrm>
          <a:prstGeom prst="rect">
            <a:avLst/>
          </a:prstGeom>
        </p:spPr>
        <p:txBody>
          <a:bodyPr wrap="square">
            <a:spAutoFit/>
          </a:bodyPr>
          <a:lstStyle/>
          <a:p>
            <a:r>
              <a:rPr lang="en-US" sz="1400" dirty="0">
                <a:solidFill>
                  <a:srgbClr val="000000"/>
                </a:solidFill>
                <a:latin typeface="Calibri" panose="020F0502020204030204" pitchFamily="34" charset="0"/>
              </a:rPr>
              <a:t>Source: Adapted from WHO. 2009a. Nutritional Care and Support for People Living with HIV/AIDS: A Training Course. Participant’s Manual. Geneva: WHO. </a:t>
            </a:r>
            <a:endParaRPr lang="fr-FR" sz="1400" dirty="0"/>
          </a:p>
        </p:txBody>
      </p:sp>
      <p:pic>
        <p:nvPicPr>
          <p:cNvPr id="6" name="Image 5"/>
          <p:cNvPicPr>
            <a:picLocks noChangeAspect="1"/>
          </p:cNvPicPr>
          <p:nvPr/>
        </p:nvPicPr>
        <p:blipFill>
          <a:blip r:embed="rId3"/>
          <a:stretch>
            <a:fillRect/>
          </a:stretch>
        </p:blipFill>
        <p:spPr>
          <a:xfrm>
            <a:off x="143690" y="1983058"/>
            <a:ext cx="8861613" cy="3497441"/>
          </a:xfrm>
          <a:prstGeom prst="rect">
            <a:avLst/>
          </a:prstGeom>
        </p:spPr>
      </p:pic>
      <p:sp>
        <p:nvSpPr>
          <p:cNvPr id="7" name="Rectangle 6"/>
          <p:cNvSpPr/>
          <p:nvPr/>
        </p:nvSpPr>
        <p:spPr>
          <a:xfrm>
            <a:off x="143691" y="632076"/>
            <a:ext cx="8856617" cy="584775"/>
          </a:xfrm>
          <a:prstGeom prst="rect">
            <a:avLst/>
          </a:prstGeom>
        </p:spPr>
        <p:txBody>
          <a:bodyPr wrap="square">
            <a:spAutoFit/>
          </a:bodyPr>
          <a:lstStyle/>
          <a:p>
            <a:pPr algn="ctr"/>
            <a:r>
              <a:rPr lang="fr-FR" sz="3200" b="1" dirty="0" smtClean="0">
                <a:latin typeface="Arial Narrow" panose="020B0606020202030204" pitchFamily="34" charset="0"/>
              </a:rPr>
              <a:t>3. APPORTS NUTRITIONNELS CONSEILLES (ANC)</a:t>
            </a:r>
            <a:endParaRPr lang="fr-FR" sz="3200" b="1" dirty="0">
              <a:latin typeface="Arial Narrow" panose="020B0606020202030204" pitchFamily="34" charset="0"/>
            </a:endParaRPr>
          </a:p>
        </p:txBody>
      </p:sp>
      <p:sp>
        <p:nvSpPr>
          <p:cNvPr id="2" name="Espace réservé du numéro de diapositive 1"/>
          <p:cNvSpPr>
            <a:spLocks noGrp="1"/>
          </p:cNvSpPr>
          <p:nvPr>
            <p:ph type="sldNum" sz="quarter" idx="12"/>
          </p:nvPr>
        </p:nvSpPr>
        <p:spPr/>
        <p:txBody>
          <a:bodyPr/>
          <a:lstStyle/>
          <a:p>
            <a:fld id="{052D8B5D-AB05-415B-AF9B-BDD74A468CEF}" type="slidenum">
              <a:rPr lang="fr-FR" smtClean="0"/>
              <a:t>28</a:t>
            </a:fld>
            <a:endParaRPr lang="fr-FR"/>
          </a:p>
        </p:txBody>
      </p:sp>
    </p:spTree>
    <p:extLst>
      <p:ext uri="{BB962C8B-B14F-4D97-AF65-F5344CB8AC3E}">
        <p14:creationId xmlns:p14="http://schemas.microsoft.com/office/powerpoint/2010/main" val="5663981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 y="-1"/>
            <a:ext cx="9144001" cy="6858001"/>
            <a:chOff x="-1" y="-1"/>
            <a:chExt cx="9144001" cy="6858001"/>
          </a:xfrm>
        </p:grpSpPr>
        <p:pic>
          <p:nvPicPr>
            <p:cNvPr id="5" name="Image 4"/>
            <p:cNvPicPr>
              <a:picLocks noChangeAspect="1"/>
            </p:cNvPicPr>
            <p:nvPr/>
          </p:nvPicPr>
          <p:blipFill>
            <a:blip r:embed="rId2"/>
            <a:stretch>
              <a:fillRect/>
            </a:stretch>
          </p:blipFill>
          <p:spPr>
            <a:xfrm>
              <a:off x="0" y="-1"/>
              <a:ext cx="9144000" cy="634181"/>
            </a:xfrm>
            <a:prstGeom prst="rect">
              <a:avLst/>
            </a:prstGeom>
          </p:spPr>
        </p:pic>
        <p:pic>
          <p:nvPicPr>
            <p:cNvPr id="6" name="Image 5"/>
            <p:cNvPicPr>
              <a:picLocks noChangeAspect="1"/>
            </p:cNvPicPr>
            <p:nvPr/>
          </p:nvPicPr>
          <p:blipFill rotWithShape="1">
            <a:blip r:embed="rId2"/>
            <a:srcRect l="27580" t="3488"/>
            <a:stretch/>
          </p:blipFill>
          <p:spPr>
            <a:xfrm rot="10800000">
              <a:off x="-1" y="6548284"/>
              <a:ext cx="6622025" cy="309716"/>
            </a:xfrm>
            <a:prstGeom prst="rect">
              <a:avLst/>
            </a:prstGeom>
          </p:spPr>
        </p:pic>
      </p:grpSp>
      <p:sp>
        <p:nvSpPr>
          <p:cNvPr id="2" name="Rectangle 1"/>
          <p:cNvSpPr/>
          <p:nvPr/>
        </p:nvSpPr>
        <p:spPr>
          <a:xfrm>
            <a:off x="143691" y="632076"/>
            <a:ext cx="8856617" cy="584775"/>
          </a:xfrm>
          <a:prstGeom prst="rect">
            <a:avLst/>
          </a:prstGeom>
        </p:spPr>
        <p:txBody>
          <a:bodyPr wrap="square">
            <a:spAutoFit/>
          </a:bodyPr>
          <a:lstStyle/>
          <a:p>
            <a:pPr algn="ctr"/>
            <a:r>
              <a:rPr lang="fr-FR" sz="3200" b="1" dirty="0" smtClean="0">
                <a:latin typeface="Arial Narrow" panose="020B0606020202030204" pitchFamily="34" charset="0"/>
              </a:rPr>
              <a:t>3. APPORTS NUTRITIONNELS CONSEILLES (ANC)</a:t>
            </a:r>
            <a:endParaRPr lang="fr-FR" sz="3200" b="1" dirty="0">
              <a:latin typeface="Arial Narrow" panose="020B0606020202030204" pitchFamily="34" charset="0"/>
            </a:endParaRPr>
          </a:p>
        </p:txBody>
      </p:sp>
      <p:sp>
        <p:nvSpPr>
          <p:cNvPr id="3" name="Rectangle 2"/>
          <p:cNvSpPr/>
          <p:nvPr/>
        </p:nvSpPr>
        <p:spPr>
          <a:xfrm>
            <a:off x="143690" y="2268022"/>
            <a:ext cx="8856618" cy="3970318"/>
          </a:xfrm>
          <a:prstGeom prst="rect">
            <a:avLst/>
          </a:prstGeom>
        </p:spPr>
        <p:txBody>
          <a:bodyPr wrap="square">
            <a:spAutoFit/>
          </a:bodyPr>
          <a:lstStyle/>
          <a:p>
            <a:pPr marL="342900" indent="-342900">
              <a:buFont typeface="Arial" panose="020B0604020202020204" pitchFamily="34" charset="0"/>
              <a:buChar char="•"/>
            </a:pPr>
            <a:r>
              <a:rPr lang="fr-FR" sz="2800" b="1" dirty="0" smtClean="0">
                <a:solidFill>
                  <a:srgbClr val="C00000"/>
                </a:solidFill>
                <a:latin typeface="Arial Narrow" panose="020B0606020202030204" pitchFamily="34" charset="0"/>
              </a:rPr>
              <a:t>Besoins journalier : 25-30 g/j</a:t>
            </a:r>
          </a:p>
          <a:p>
            <a:pPr marL="342900" indent="-342900">
              <a:buFont typeface="Arial" panose="020B0604020202020204" pitchFamily="34" charset="0"/>
              <a:buChar char="•"/>
            </a:pPr>
            <a:endParaRPr lang="fr-FR" sz="2800" b="1" dirty="0" smtClean="0">
              <a:latin typeface="Arial Narrow" panose="020B0606020202030204" pitchFamily="34" charset="0"/>
            </a:endParaRPr>
          </a:p>
          <a:p>
            <a:pPr marL="342900" indent="-342900">
              <a:buFont typeface="Arial" panose="020B0604020202020204" pitchFamily="34" charset="0"/>
              <a:buChar char="•"/>
            </a:pPr>
            <a:r>
              <a:rPr lang="fr-FR" sz="2800" b="1" dirty="0" smtClean="0">
                <a:latin typeface="Arial Narrow" panose="020B0606020202030204" pitchFamily="34" charset="0"/>
              </a:rPr>
              <a:t>Source de fructose (saccharose + glucose)</a:t>
            </a:r>
          </a:p>
          <a:p>
            <a:pPr marL="342900" indent="-342900">
              <a:buFont typeface="Arial" panose="020B0604020202020204" pitchFamily="34" charset="0"/>
              <a:buChar char="•"/>
            </a:pPr>
            <a:endParaRPr lang="fr-FR" sz="2800" b="1" dirty="0" smtClean="0">
              <a:latin typeface="Arial Narrow" panose="020B0606020202030204" pitchFamily="34" charset="0"/>
            </a:endParaRPr>
          </a:p>
          <a:p>
            <a:pPr marL="342900" indent="-342900">
              <a:buFont typeface="Arial" panose="020B0604020202020204" pitchFamily="34" charset="0"/>
              <a:buChar char="•"/>
            </a:pPr>
            <a:r>
              <a:rPr lang="fr-FR" sz="2800" b="1" dirty="0" smtClean="0">
                <a:latin typeface="Arial Narrow" panose="020B0606020202030204" pitchFamily="34" charset="0"/>
              </a:rPr>
              <a:t>Principales sources de fibres : légumes, fruits, produits céréaliers, les légumineuses et les noix</a:t>
            </a:r>
          </a:p>
          <a:p>
            <a:pPr marL="342900" indent="-342900">
              <a:buFont typeface="Arial" panose="020B0604020202020204" pitchFamily="34" charset="0"/>
              <a:buChar char="•"/>
            </a:pPr>
            <a:endParaRPr lang="fr-FR" sz="2800" b="1" dirty="0" smtClean="0">
              <a:latin typeface="Arial Narrow" panose="020B0606020202030204" pitchFamily="34" charset="0"/>
            </a:endParaRPr>
          </a:p>
          <a:p>
            <a:pPr marL="342900" indent="-342900">
              <a:buFont typeface="Arial" panose="020B0604020202020204" pitchFamily="34" charset="0"/>
              <a:buChar char="•"/>
            </a:pPr>
            <a:r>
              <a:rPr lang="fr-FR" sz="2800" b="1" dirty="0" smtClean="0">
                <a:latin typeface="Arial Narrow" panose="020B0606020202030204" pitchFamily="34" charset="0"/>
              </a:rPr>
              <a:t>Fréquence : 2-3 portions réparties sur la journée (1 portion = ce qui tient dans 1 main)</a:t>
            </a:r>
          </a:p>
        </p:txBody>
      </p:sp>
      <p:sp>
        <p:nvSpPr>
          <p:cNvPr id="7" name="Ellipse 6"/>
          <p:cNvSpPr/>
          <p:nvPr/>
        </p:nvSpPr>
        <p:spPr>
          <a:xfrm>
            <a:off x="143689" y="1404944"/>
            <a:ext cx="2466775" cy="749809"/>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Arial Black" panose="020B0A04020102020204" pitchFamily="34" charset="0"/>
              </a:rPr>
              <a:t>FIBRES </a:t>
            </a:r>
            <a:endParaRPr lang="fr-FR" dirty="0">
              <a:latin typeface="Arial Black" panose="020B0A04020102020204" pitchFamily="34" charset="0"/>
            </a:endParaRPr>
          </a:p>
        </p:txBody>
      </p:sp>
      <p:sp>
        <p:nvSpPr>
          <p:cNvPr id="8" name="Espace réservé du numéro de diapositive 7"/>
          <p:cNvSpPr>
            <a:spLocks noGrp="1"/>
          </p:cNvSpPr>
          <p:nvPr>
            <p:ph type="sldNum" sz="quarter" idx="12"/>
          </p:nvPr>
        </p:nvSpPr>
        <p:spPr/>
        <p:txBody>
          <a:bodyPr/>
          <a:lstStyle/>
          <a:p>
            <a:fld id="{052D8B5D-AB05-415B-AF9B-BDD74A468CEF}" type="slidenum">
              <a:rPr lang="fr-FR" smtClean="0"/>
              <a:t>29</a:t>
            </a:fld>
            <a:endParaRPr lang="fr-FR"/>
          </a:p>
        </p:txBody>
      </p:sp>
    </p:spTree>
    <p:extLst>
      <p:ext uri="{BB962C8B-B14F-4D97-AF65-F5344CB8AC3E}">
        <p14:creationId xmlns:p14="http://schemas.microsoft.com/office/powerpoint/2010/main" val="154089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1" y="-1"/>
            <a:ext cx="9144001" cy="6858001"/>
            <a:chOff x="-1" y="-1"/>
            <a:chExt cx="9144001" cy="6858001"/>
          </a:xfrm>
        </p:grpSpPr>
        <p:pic>
          <p:nvPicPr>
            <p:cNvPr id="8" name="Image 7"/>
            <p:cNvPicPr>
              <a:picLocks noChangeAspect="1"/>
            </p:cNvPicPr>
            <p:nvPr/>
          </p:nvPicPr>
          <p:blipFill>
            <a:blip r:embed="rId2"/>
            <a:stretch>
              <a:fillRect/>
            </a:stretch>
          </p:blipFill>
          <p:spPr>
            <a:xfrm>
              <a:off x="0" y="-1"/>
              <a:ext cx="9144000" cy="634181"/>
            </a:xfrm>
            <a:prstGeom prst="rect">
              <a:avLst/>
            </a:prstGeom>
          </p:spPr>
        </p:pic>
        <p:pic>
          <p:nvPicPr>
            <p:cNvPr id="9" name="Image 8"/>
            <p:cNvPicPr>
              <a:picLocks noChangeAspect="1"/>
            </p:cNvPicPr>
            <p:nvPr/>
          </p:nvPicPr>
          <p:blipFill rotWithShape="1">
            <a:blip r:embed="rId2"/>
            <a:srcRect l="27580" t="3488"/>
            <a:stretch/>
          </p:blipFill>
          <p:spPr>
            <a:xfrm rot="10800000">
              <a:off x="-1" y="6548284"/>
              <a:ext cx="6622025" cy="309716"/>
            </a:xfrm>
            <a:prstGeom prst="rect">
              <a:avLst/>
            </a:prstGeom>
          </p:spPr>
        </p:pic>
      </p:grpSp>
      <p:sp>
        <p:nvSpPr>
          <p:cNvPr id="2" name="Rectangle 1"/>
          <p:cNvSpPr/>
          <p:nvPr/>
        </p:nvSpPr>
        <p:spPr>
          <a:xfrm>
            <a:off x="143691" y="617327"/>
            <a:ext cx="8856617" cy="584775"/>
          </a:xfrm>
          <a:prstGeom prst="rect">
            <a:avLst/>
          </a:prstGeom>
        </p:spPr>
        <p:txBody>
          <a:bodyPr wrap="square">
            <a:spAutoFit/>
          </a:bodyPr>
          <a:lstStyle/>
          <a:p>
            <a:pPr algn="ctr"/>
            <a:r>
              <a:rPr lang="fr-FR" sz="3200" b="1" dirty="0" smtClean="0">
                <a:latin typeface="Arial Narrow" panose="020B0606020202030204" pitchFamily="34" charset="0"/>
              </a:rPr>
              <a:t>PLAN DU COURS</a:t>
            </a:r>
            <a:endParaRPr lang="fr-FR" sz="3200" b="1" dirty="0">
              <a:latin typeface="Arial Narrow" panose="020B0606020202030204" pitchFamily="34" charset="0"/>
            </a:endParaRPr>
          </a:p>
        </p:txBody>
      </p:sp>
      <p:sp>
        <p:nvSpPr>
          <p:cNvPr id="3" name="Rectangle 2"/>
          <p:cNvSpPr/>
          <p:nvPr/>
        </p:nvSpPr>
        <p:spPr>
          <a:xfrm>
            <a:off x="143691" y="1366809"/>
            <a:ext cx="8856618" cy="4708981"/>
          </a:xfrm>
          <a:prstGeom prst="rect">
            <a:avLst/>
          </a:prstGeom>
        </p:spPr>
        <p:txBody>
          <a:bodyPr wrap="square">
            <a:spAutoFit/>
          </a:bodyPr>
          <a:lstStyle/>
          <a:p>
            <a:pPr marL="342900" indent="-342900">
              <a:buFont typeface="+mj-lt"/>
              <a:buAutoNum type="arabicPeriod"/>
            </a:pPr>
            <a:r>
              <a:rPr lang="fr-FR" sz="2800" b="1" dirty="0" smtClean="0">
                <a:latin typeface="Arial Narrow" panose="020B0606020202030204" pitchFamily="34" charset="0"/>
              </a:rPr>
              <a:t>GÉNÉRALITÉS</a:t>
            </a:r>
          </a:p>
          <a:p>
            <a:pPr marL="342900" indent="-342900">
              <a:buFont typeface="+mj-lt"/>
              <a:buAutoNum type="arabicPeriod"/>
            </a:pPr>
            <a:endParaRPr lang="fr-FR" sz="2000" b="1" dirty="0">
              <a:latin typeface="Arial Narrow" panose="020B0606020202030204" pitchFamily="34" charset="0"/>
            </a:endParaRPr>
          </a:p>
          <a:p>
            <a:pPr marL="342900" indent="-342900">
              <a:buFont typeface="+mj-lt"/>
              <a:buAutoNum type="arabicPeriod"/>
            </a:pPr>
            <a:endParaRPr lang="fr-FR" sz="2000" b="1" dirty="0">
              <a:latin typeface="Arial Narrow" panose="020B0606020202030204" pitchFamily="34" charset="0"/>
            </a:endParaRPr>
          </a:p>
          <a:p>
            <a:pPr marL="342900" indent="-342900">
              <a:buFont typeface="+mj-lt"/>
              <a:buAutoNum type="arabicPeriod"/>
            </a:pPr>
            <a:r>
              <a:rPr lang="fr-FR" sz="2800" b="1" dirty="0">
                <a:latin typeface="Arial Narrow" panose="020B0606020202030204" pitchFamily="34" charset="0"/>
              </a:rPr>
              <a:t>BESOINS ENERGETIQUES</a:t>
            </a:r>
          </a:p>
          <a:p>
            <a:pPr marL="342900" indent="-342900">
              <a:buFont typeface="+mj-lt"/>
              <a:buAutoNum type="arabicPeriod"/>
            </a:pPr>
            <a:endParaRPr lang="fr-FR" sz="2000" b="1" dirty="0" smtClean="0">
              <a:latin typeface="Arial Narrow" panose="020B0606020202030204" pitchFamily="34" charset="0"/>
            </a:endParaRPr>
          </a:p>
          <a:p>
            <a:pPr marL="342900" indent="-342900">
              <a:buFont typeface="+mj-lt"/>
              <a:buAutoNum type="arabicPeriod"/>
            </a:pPr>
            <a:endParaRPr lang="fr-FR" sz="2000" b="1" dirty="0">
              <a:latin typeface="Arial Narrow" panose="020B0606020202030204" pitchFamily="34" charset="0"/>
            </a:endParaRPr>
          </a:p>
          <a:p>
            <a:pPr marL="342900" indent="-342900">
              <a:buFont typeface="+mj-lt"/>
              <a:buAutoNum type="arabicPeriod"/>
            </a:pPr>
            <a:r>
              <a:rPr lang="fr-FR" sz="2800" b="1" dirty="0" smtClean="0">
                <a:latin typeface="Arial Narrow" panose="020B0606020202030204" pitchFamily="34" charset="0"/>
              </a:rPr>
              <a:t>APPORTS </a:t>
            </a:r>
            <a:r>
              <a:rPr lang="fr-FR" sz="2800" b="1" dirty="0">
                <a:latin typeface="Arial Narrow" panose="020B0606020202030204" pitchFamily="34" charset="0"/>
              </a:rPr>
              <a:t>NUTRITIONNELS </a:t>
            </a:r>
            <a:r>
              <a:rPr lang="fr-FR" sz="2800" b="1" dirty="0" smtClean="0">
                <a:latin typeface="Arial Narrow" panose="020B0606020202030204" pitchFamily="34" charset="0"/>
              </a:rPr>
              <a:t>CONSEILLÉS</a:t>
            </a:r>
          </a:p>
          <a:p>
            <a:pPr marL="342900" indent="-342900">
              <a:buFont typeface="+mj-lt"/>
              <a:buAutoNum type="arabicPeriod"/>
            </a:pPr>
            <a:endParaRPr lang="fr-FR" sz="2000" b="1" dirty="0">
              <a:latin typeface="Arial Narrow" panose="020B0606020202030204" pitchFamily="34" charset="0"/>
            </a:endParaRPr>
          </a:p>
          <a:p>
            <a:pPr marL="342900" indent="-342900">
              <a:buFont typeface="+mj-lt"/>
              <a:buAutoNum type="arabicPeriod"/>
            </a:pPr>
            <a:endParaRPr lang="fr-FR" sz="2000" b="1" dirty="0" smtClean="0">
              <a:latin typeface="Arial Narrow" panose="020B0606020202030204" pitchFamily="34" charset="0"/>
            </a:endParaRPr>
          </a:p>
          <a:p>
            <a:pPr marL="342900" indent="-342900">
              <a:buFont typeface="+mj-lt"/>
              <a:buAutoNum type="arabicPeriod"/>
            </a:pPr>
            <a:r>
              <a:rPr lang="fr-FR" sz="2800" b="1" dirty="0">
                <a:latin typeface="Arial Narrow" panose="020B0606020202030204" pitchFamily="34" charset="0"/>
              </a:rPr>
              <a:t>EQUILIBRE ALIMENTAIRE EN PRATIQUE</a:t>
            </a:r>
          </a:p>
          <a:p>
            <a:pPr marL="342900" indent="-342900">
              <a:buFont typeface="+mj-lt"/>
              <a:buAutoNum type="arabicPeriod"/>
            </a:pPr>
            <a:endParaRPr lang="fr-FR" sz="2000" b="1" dirty="0" smtClean="0">
              <a:latin typeface="Arial Narrow" panose="020B0606020202030204" pitchFamily="34" charset="0"/>
            </a:endParaRPr>
          </a:p>
          <a:p>
            <a:pPr marL="342900" indent="-342900">
              <a:buFont typeface="+mj-lt"/>
              <a:buAutoNum type="arabicPeriod"/>
            </a:pPr>
            <a:endParaRPr lang="fr-FR" sz="2000" b="1" dirty="0">
              <a:latin typeface="Arial Narrow" panose="020B0606020202030204" pitchFamily="34" charset="0"/>
            </a:endParaRPr>
          </a:p>
          <a:p>
            <a:pPr marL="342900" indent="-342900">
              <a:buFont typeface="+mj-lt"/>
              <a:buAutoNum type="arabicPeriod"/>
            </a:pPr>
            <a:r>
              <a:rPr lang="fr-FR" sz="2800" b="1" dirty="0">
                <a:latin typeface="Arial Narrow" panose="020B0606020202030204" pitchFamily="34" charset="0"/>
              </a:rPr>
              <a:t>BESOINS NUTRITIONNELS SPÉCIFIQUES </a:t>
            </a:r>
            <a:endParaRPr lang="fr-FR" sz="2800" b="1" dirty="0" smtClean="0">
              <a:latin typeface="Arial Narrow" panose="020B0606020202030204" pitchFamily="34" charset="0"/>
            </a:endParaRPr>
          </a:p>
        </p:txBody>
      </p:sp>
      <p:sp>
        <p:nvSpPr>
          <p:cNvPr id="4" name="Espace réservé du numéro de diapositive 3"/>
          <p:cNvSpPr>
            <a:spLocks noGrp="1"/>
          </p:cNvSpPr>
          <p:nvPr>
            <p:ph type="sldNum" sz="quarter" idx="12"/>
          </p:nvPr>
        </p:nvSpPr>
        <p:spPr/>
        <p:txBody>
          <a:bodyPr/>
          <a:lstStyle/>
          <a:p>
            <a:fld id="{052D8B5D-AB05-415B-AF9B-BDD74A468CEF}" type="slidenum">
              <a:rPr lang="fr-FR" smtClean="0"/>
              <a:t>3</a:t>
            </a:fld>
            <a:endParaRPr lang="fr-FR"/>
          </a:p>
        </p:txBody>
      </p:sp>
    </p:spTree>
    <p:extLst>
      <p:ext uri="{BB962C8B-B14F-4D97-AF65-F5344CB8AC3E}">
        <p14:creationId xmlns:p14="http://schemas.microsoft.com/office/powerpoint/2010/main" val="19249324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 y="-1"/>
            <a:ext cx="9144001" cy="6858001"/>
            <a:chOff x="-1" y="-1"/>
            <a:chExt cx="9144001" cy="6858001"/>
          </a:xfrm>
        </p:grpSpPr>
        <p:pic>
          <p:nvPicPr>
            <p:cNvPr id="5" name="Image 4"/>
            <p:cNvPicPr>
              <a:picLocks noChangeAspect="1"/>
            </p:cNvPicPr>
            <p:nvPr/>
          </p:nvPicPr>
          <p:blipFill>
            <a:blip r:embed="rId2"/>
            <a:stretch>
              <a:fillRect/>
            </a:stretch>
          </p:blipFill>
          <p:spPr>
            <a:xfrm>
              <a:off x="0" y="-1"/>
              <a:ext cx="9144000" cy="634181"/>
            </a:xfrm>
            <a:prstGeom prst="rect">
              <a:avLst/>
            </a:prstGeom>
          </p:spPr>
        </p:pic>
        <p:pic>
          <p:nvPicPr>
            <p:cNvPr id="6" name="Image 5"/>
            <p:cNvPicPr>
              <a:picLocks noChangeAspect="1"/>
            </p:cNvPicPr>
            <p:nvPr/>
          </p:nvPicPr>
          <p:blipFill rotWithShape="1">
            <a:blip r:embed="rId2"/>
            <a:srcRect l="27580" t="3488"/>
            <a:stretch/>
          </p:blipFill>
          <p:spPr>
            <a:xfrm rot="10800000">
              <a:off x="-1" y="6548284"/>
              <a:ext cx="6622025" cy="309716"/>
            </a:xfrm>
            <a:prstGeom prst="rect">
              <a:avLst/>
            </a:prstGeom>
          </p:spPr>
        </p:pic>
      </p:grpSp>
      <p:sp>
        <p:nvSpPr>
          <p:cNvPr id="2" name="Rectangle 1"/>
          <p:cNvSpPr/>
          <p:nvPr/>
        </p:nvSpPr>
        <p:spPr>
          <a:xfrm>
            <a:off x="143691" y="632078"/>
            <a:ext cx="8856617" cy="584775"/>
          </a:xfrm>
          <a:prstGeom prst="rect">
            <a:avLst/>
          </a:prstGeom>
        </p:spPr>
        <p:txBody>
          <a:bodyPr wrap="square">
            <a:spAutoFit/>
          </a:bodyPr>
          <a:lstStyle/>
          <a:p>
            <a:pPr algn="ctr"/>
            <a:r>
              <a:rPr lang="fr-FR" sz="3200" b="1" dirty="0" smtClean="0">
                <a:latin typeface="Arial Narrow" panose="020B0606020202030204" pitchFamily="34" charset="0"/>
              </a:rPr>
              <a:t>3. APPORTS NUTRITIONNELS CONSEILLES (ANC)</a:t>
            </a:r>
            <a:endParaRPr lang="fr-FR" sz="3200" b="1" dirty="0">
              <a:latin typeface="Arial Narrow" panose="020B0606020202030204" pitchFamily="34" charset="0"/>
            </a:endParaRPr>
          </a:p>
        </p:txBody>
      </p:sp>
      <p:sp>
        <p:nvSpPr>
          <p:cNvPr id="3" name="Rectangle 2"/>
          <p:cNvSpPr/>
          <p:nvPr/>
        </p:nvSpPr>
        <p:spPr>
          <a:xfrm>
            <a:off x="143690" y="2268022"/>
            <a:ext cx="8856618" cy="4278094"/>
          </a:xfrm>
          <a:prstGeom prst="rect">
            <a:avLst/>
          </a:prstGeom>
        </p:spPr>
        <p:txBody>
          <a:bodyPr wrap="square">
            <a:spAutoFit/>
          </a:bodyPr>
          <a:lstStyle/>
          <a:p>
            <a:pPr marL="342900" indent="-342900">
              <a:buFont typeface="Arial" panose="020B0604020202020204" pitchFamily="34" charset="0"/>
              <a:buChar char="•"/>
            </a:pPr>
            <a:r>
              <a:rPr lang="fr-FR" sz="2800" b="1" dirty="0" smtClean="0">
                <a:latin typeface="Arial Narrow" panose="020B0606020202030204" pitchFamily="34" charset="0"/>
              </a:rPr>
              <a:t>Seul le lait, les yoghourts (même lights) et crèmes dessert contiennent du sucre (fromages blanc et séré en moindre quantité)</a:t>
            </a:r>
          </a:p>
          <a:p>
            <a:pPr marL="342900" indent="-342900">
              <a:buFont typeface="Arial" panose="020B0604020202020204" pitchFamily="34" charset="0"/>
              <a:buChar char="•"/>
            </a:pPr>
            <a:endParaRPr lang="fr-FR" sz="2400" b="1" dirty="0" smtClean="0">
              <a:latin typeface="Arial Narrow" panose="020B0606020202030204" pitchFamily="34" charset="0"/>
            </a:endParaRPr>
          </a:p>
          <a:p>
            <a:pPr marL="342900" indent="-342900">
              <a:buFont typeface="Arial" panose="020B0604020202020204" pitchFamily="34" charset="0"/>
              <a:buChar char="•"/>
            </a:pPr>
            <a:r>
              <a:rPr lang="fr-FR" sz="2800" b="1" dirty="0" smtClean="0">
                <a:latin typeface="Arial Narrow" panose="020B0606020202030204" pitchFamily="34" charset="0"/>
              </a:rPr>
              <a:t>Les fromages, le beurre et la crème n’en contiennent pas</a:t>
            </a:r>
          </a:p>
          <a:p>
            <a:pPr marL="342900" indent="-342900">
              <a:buFont typeface="Arial" panose="020B0604020202020204" pitchFamily="34" charset="0"/>
              <a:buChar char="•"/>
            </a:pPr>
            <a:endParaRPr lang="fr-FR" sz="2400" b="1" dirty="0" smtClean="0">
              <a:solidFill>
                <a:srgbClr val="C00000"/>
              </a:solidFill>
              <a:latin typeface="Arial Narrow" panose="020B0606020202030204" pitchFamily="34" charset="0"/>
            </a:endParaRPr>
          </a:p>
          <a:p>
            <a:pPr marL="342900" indent="-342900">
              <a:buFont typeface="Arial" panose="020B0604020202020204" pitchFamily="34" charset="0"/>
              <a:buChar char="•"/>
            </a:pPr>
            <a:r>
              <a:rPr lang="fr-FR" sz="2800" b="1" dirty="0" smtClean="0">
                <a:solidFill>
                  <a:srgbClr val="C00000"/>
                </a:solidFill>
                <a:latin typeface="Arial Narrow" panose="020B0606020202030204" pitchFamily="34" charset="0"/>
              </a:rPr>
              <a:t>Fréquence :</a:t>
            </a:r>
          </a:p>
          <a:p>
            <a:pPr marL="800100" lvl="1" indent="-342900">
              <a:buFont typeface="Arial Narrow" panose="020B0606020202030204" pitchFamily="34" charset="0"/>
              <a:buChar char="―"/>
            </a:pPr>
            <a:r>
              <a:rPr lang="fr-FR" sz="2800" b="1" dirty="0" smtClean="0">
                <a:latin typeface="Arial Narrow" panose="020B0606020202030204" pitchFamily="34" charset="0"/>
              </a:rPr>
              <a:t>3 portions (tout compris) par jour</a:t>
            </a:r>
          </a:p>
          <a:p>
            <a:pPr marL="800100" lvl="1" indent="-342900">
              <a:buFont typeface="Arial Narrow" panose="020B0606020202030204" pitchFamily="34" charset="0"/>
              <a:buChar char="―"/>
            </a:pPr>
            <a:r>
              <a:rPr lang="fr-FR" sz="2800" b="1" dirty="0" smtClean="0">
                <a:latin typeface="Arial Narrow" panose="020B0606020202030204" pitchFamily="34" charset="0"/>
              </a:rPr>
              <a:t>1 portion = 1 yoghourt ou 1 verre de lait ou 1 morceau de fromage</a:t>
            </a:r>
          </a:p>
        </p:txBody>
      </p:sp>
      <p:sp>
        <p:nvSpPr>
          <p:cNvPr id="7" name="Ellipse 6"/>
          <p:cNvSpPr/>
          <p:nvPr/>
        </p:nvSpPr>
        <p:spPr>
          <a:xfrm>
            <a:off x="143689" y="1404944"/>
            <a:ext cx="2466775" cy="749809"/>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Arial Black" panose="020B0A04020102020204" pitchFamily="34" charset="0"/>
              </a:rPr>
              <a:t>PRODUITS LAITIERS</a:t>
            </a:r>
            <a:endParaRPr lang="fr-FR" dirty="0">
              <a:latin typeface="Arial Black" panose="020B0A04020102020204" pitchFamily="34" charset="0"/>
            </a:endParaRPr>
          </a:p>
        </p:txBody>
      </p:sp>
      <p:sp>
        <p:nvSpPr>
          <p:cNvPr id="8" name="Espace réservé du numéro de diapositive 7"/>
          <p:cNvSpPr>
            <a:spLocks noGrp="1"/>
          </p:cNvSpPr>
          <p:nvPr>
            <p:ph type="sldNum" sz="quarter" idx="12"/>
          </p:nvPr>
        </p:nvSpPr>
        <p:spPr/>
        <p:txBody>
          <a:bodyPr/>
          <a:lstStyle/>
          <a:p>
            <a:fld id="{052D8B5D-AB05-415B-AF9B-BDD74A468CEF}" type="slidenum">
              <a:rPr lang="fr-FR" smtClean="0"/>
              <a:t>30</a:t>
            </a:fld>
            <a:endParaRPr lang="fr-FR"/>
          </a:p>
        </p:txBody>
      </p:sp>
    </p:spTree>
    <p:extLst>
      <p:ext uri="{BB962C8B-B14F-4D97-AF65-F5344CB8AC3E}">
        <p14:creationId xmlns:p14="http://schemas.microsoft.com/office/powerpoint/2010/main" val="103650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 y="-1"/>
            <a:ext cx="9144001" cy="6858001"/>
            <a:chOff x="-1" y="-1"/>
            <a:chExt cx="9144001" cy="6858001"/>
          </a:xfrm>
        </p:grpSpPr>
        <p:pic>
          <p:nvPicPr>
            <p:cNvPr id="5" name="Image 4"/>
            <p:cNvPicPr>
              <a:picLocks noChangeAspect="1"/>
            </p:cNvPicPr>
            <p:nvPr/>
          </p:nvPicPr>
          <p:blipFill>
            <a:blip r:embed="rId2"/>
            <a:stretch>
              <a:fillRect/>
            </a:stretch>
          </p:blipFill>
          <p:spPr>
            <a:xfrm>
              <a:off x="0" y="-1"/>
              <a:ext cx="9144000" cy="634181"/>
            </a:xfrm>
            <a:prstGeom prst="rect">
              <a:avLst/>
            </a:prstGeom>
          </p:spPr>
        </p:pic>
        <p:pic>
          <p:nvPicPr>
            <p:cNvPr id="6" name="Image 5"/>
            <p:cNvPicPr>
              <a:picLocks noChangeAspect="1"/>
            </p:cNvPicPr>
            <p:nvPr/>
          </p:nvPicPr>
          <p:blipFill rotWithShape="1">
            <a:blip r:embed="rId2"/>
            <a:srcRect l="27580" t="3488"/>
            <a:stretch/>
          </p:blipFill>
          <p:spPr>
            <a:xfrm rot="10800000">
              <a:off x="-1" y="6548284"/>
              <a:ext cx="6622025" cy="309716"/>
            </a:xfrm>
            <a:prstGeom prst="rect">
              <a:avLst/>
            </a:prstGeom>
          </p:spPr>
        </p:pic>
      </p:grpSp>
      <p:sp>
        <p:nvSpPr>
          <p:cNvPr id="2" name="Rectangle 1"/>
          <p:cNvSpPr/>
          <p:nvPr/>
        </p:nvSpPr>
        <p:spPr>
          <a:xfrm>
            <a:off x="143691" y="607719"/>
            <a:ext cx="8856617" cy="584775"/>
          </a:xfrm>
          <a:prstGeom prst="rect">
            <a:avLst/>
          </a:prstGeom>
        </p:spPr>
        <p:txBody>
          <a:bodyPr wrap="square">
            <a:spAutoFit/>
          </a:bodyPr>
          <a:lstStyle/>
          <a:p>
            <a:pPr algn="ctr"/>
            <a:r>
              <a:rPr lang="fr-FR" sz="3200" b="1" dirty="0" smtClean="0">
                <a:latin typeface="Arial Narrow" panose="020B0606020202030204" pitchFamily="34" charset="0"/>
              </a:rPr>
              <a:t>3. APPORTS NUTRITIONNELS CONSEILLES (ANC)</a:t>
            </a:r>
            <a:endParaRPr lang="fr-FR" sz="3200" b="1" dirty="0">
              <a:latin typeface="Arial Narrow" panose="020B0606020202030204" pitchFamily="34" charset="0"/>
            </a:endParaRPr>
          </a:p>
        </p:txBody>
      </p:sp>
      <p:sp>
        <p:nvSpPr>
          <p:cNvPr id="3" name="Rectangle 2"/>
          <p:cNvSpPr/>
          <p:nvPr/>
        </p:nvSpPr>
        <p:spPr>
          <a:xfrm>
            <a:off x="143690" y="2083464"/>
            <a:ext cx="8856618" cy="4462760"/>
          </a:xfrm>
          <a:prstGeom prst="rect">
            <a:avLst/>
          </a:prstGeom>
        </p:spPr>
        <p:txBody>
          <a:bodyPr wrap="square">
            <a:spAutoFit/>
          </a:bodyPr>
          <a:lstStyle/>
          <a:p>
            <a:pPr marL="342900" indent="-342900">
              <a:buFont typeface="Arial" panose="020B0604020202020204" pitchFamily="34" charset="0"/>
              <a:buChar char="•"/>
            </a:pPr>
            <a:r>
              <a:rPr lang="fr-FR" sz="2800" b="1" dirty="0" smtClean="0">
                <a:latin typeface="Arial Narrow" panose="020B0606020202030204" pitchFamily="34" charset="0"/>
              </a:rPr>
              <a:t>Produits céréaliers, pommes de terre et légumineuses</a:t>
            </a:r>
          </a:p>
          <a:p>
            <a:pPr marL="342900" indent="-342900">
              <a:buFont typeface="Arial" panose="020B0604020202020204" pitchFamily="34" charset="0"/>
              <a:buChar char="•"/>
            </a:pPr>
            <a:endParaRPr lang="fr-FR" sz="2400" b="1" dirty="0" smtClean="0">
              <a:latin typeface="Arial Narrow" panose="020B0606020202030204" pitchFamily="34" charset="0"/>
            </a:endParaRPr>
          </a:p>
          <a:p>
            <a:pPr marL="342900" indent="-342900">
              <a:buFont typeface="Arial" panose="020B0604020202020204" pitchFamily="34" charset="0"/>
              <a:buChar char="•"/>
            </a:pPr>
            <a:r>
              <a:rPr lang="fr-FR" sz="2800" b="1" dirty="0" smtClean="0">
                <a:latin typeface="Arial Narrow" panose="020B0606020202030204" pitchFamily="34" charset="0"/>
              </a:rPr>
              <a:t>Principale source de glucides complexes (amidon, polysaccharides) </a:t>
            </a:r>
          </a:p>
          <a:p>
            <a:pPr marL="342900" indent="-342900">
              <a:buFont typeface="Arial" panose="020B0604020202020204" pitchFamily="34" charset="0"/>
              <a:buChar char="•"/>
            </a:pPr>
            <a:endParaRPr lang="fr-FR" sz="2400" b="1" dirty="0" smtClean="0">
              <a:latin typeface="Arial Narrow" panose="020B0606020202030204" pitchFamily="34" charset="0"/>
            </a:endParaRPr>
          </a:p>
          <a:p>
            <a:pPr marL="342900" indent="-342900">
              <a:buFont typeface="Arial" panose="020B0604020202020204" pitchFamily="34" charset="0"/>
              <a:buChar char="•"/>
            </a:pPr>
            <a:r>
              <a:rPr lang="fr-FR" sz="2800" b="1" dirty="0" smtClean="0">
                <a:latin typeface="Arial Narrow" panose="020B0606020202030204" pitchFamily="34" charset="0"/>
              </a:rPr>
              <a:t>Principale source de carburant pour l’organisme</a:t>
            </a:r>
          </a:p>
          <a:p>
            <a:pPr marL="342900" indent="-342900">
              <a:buFont typeface="Arial" panose="020B0604020202020204" pitchFamily="34" charset="0"/>
              <a:buChar char="•"/>
            </a:pPr>
            <a:endParaRPr lang="fr-FR" sz="2400" b="1" dirty="0" smtClean="0">
              <a:solidFill>
                <a:srgbClr val="C00000"/>
              </a:solidFill>
              <a:latin typeface="Arial Narrow" panose="020B0606020202030204" pitchFamily="34" charset="0"/>
            </a:endParaRPr>
          </a:p>
          <a:p>
            <a:pPr marL="342900" indent="-342900">
              <a:buFont typeface="Arial" panose="020B0604020202020204" pitchFamily="34" charset="0"/>
              <a:buChar char="•"/>
            </a:pPr>
            <a:r>
              <a:rPr lang="fr-FR" sz="2800" b="1" dirty="0" smtClean="0">
                <a:solidFill>
                  <a:srgbClr val="C00000"/>
                </a:solidFill>
                <a:latin typeface="Arial Narrow" panose="020B0606020202030204" pitchFamily="34" charset="0"/>
              </a:rPr>
              <a:t>Fréquence :</a:t>
            </a:r>
          </a:p>
          <a:p>
            <a:pPr marL="800100" lvl="1" indent="-342900">
              <a:buFont typeface="Arial Narrow" panose="020B0606020202030204" pitchFamily="34" charset="0"/>
              <a:buChar char="―"/>
            </a:pPr>
            <a:r>
              <a:rPr lang="fr-FR" sz="2400" b="1" dirty="0" smtClean="0">
                <a:latin typeface="Arial Narrow" panose="020B0606020202030204" pitchFamily="34" charset="0"/>
              </a:rPr>
              <a:t>à chaque repas principal soit minimum 3x/jour</a:t>
            </a:r>
          </a:p>
          <a:p>
            <a:pPr marL="800100" lvl="1" indent="-342900">
              <a:buFont typeface="Arial Narrow" panose="020B0606020202030204" pitchFamily="34" charset="0"/>
              <a:buChar char="―"/>
            </a:pPr>
            <a:r>
              <a:rPr lang="fr-FR" sz="2400" b="1" dirty="0" smtClean="0">
                <a:latin typeface="Arial Narrow" panose="020B0606020202030204" pitchFamily="34" charset="0"/>
              </a:rPr>
              <a:t>de préférence 1 seul à la fois</a:t>
            </a:r>
          </a:p>
          <a:p>
            <a:pPr marL="800100" lvl="1" indent="-342900">
              <a:buFont typeface="Arial Narrow" panose="020B0606020202030204" pitchFamily="34" charset="0"/>
              <a:buChar char="―"/>
            </a:pPr>
            <a:r>
              <a:rPr lang="fr-FR" sz="2400" b="1" dirty="0">
                <a:latin typeface="Arial Narrow" panose="020B0606020202030204" pitchFamily="34" charset="0"/>
              </a:rPr>
              <a:t>e</a:t>
            </a:r>
            <a:r>
              <a:rPr lang="fr-FR" sz="2400" b="1" dirty="0" smtClean="0">
                <a:latin typeface="Arial Narrow" panose="020B0606020202030204" pitchFamily="34" charset="0"/>
              </a:rPr>
              <a:t>nviron 2/5 de l’assiette ou 1-2 main (s)</a:t>
            </a:r>
          </a:p>
        </p:txBody>
      </p:sp>
      <p:sp>
        <p:nvSpPr>
          <p:cNvPr id="7" name="Ellipse 6"/>
          <p:cNvSpPr/>
          <p:nvPr/>
        </p:nvSpPr>
        <p:spPr>
          <a:xfrm>
            <a:off x="143689" y="1270720"/>
            <a:ext cx="2466775" cy="749809"/>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Arial Black" panose="020B0A04020102020204" pitchFamily="34" charset="0"/>
              </a:rPr>
              <a:t>FARINEUX</a:t>
            </a:r>
            <a:endParaRPr lang="fr-FR" dirty="0">
              <a:latin typeface="Arial Black" panose="020B0A04020102020204" pitchFamily="34" charset="0"/>
            </a:endParaRPr>
          </a:p>
        </p:txBody>
      </p:sp>
      <p:sp>
        <p:nvSpPr>
          <p:cNvPr id="8" name="Espace réservé du numéro de diapositive 7"/>
          <p:cNvSpPr>
            <a:spLocks noGrp="1"/>
          </p:cNvSpPr>
          <p:nvPr>
            <p:ph type="sldNum" sz="quarter" idx="12"/>
          </p:nvPr>
        </p:nvSpPr>
        <p:spPr/>
        <p:txBody>
          <a:bodyPr/>
          <a:lstStyle/>
          <a:p>
            <a:fld id="{052D8B5D-AB05-415B-AF9B-BDD74A468CEF}" type="slidenum">
              <a:rPr lang="fr-FR" smtClean="0"/>
              <a:t>31</a:t>
            </a:fld>
            <a:endParaRPr lang="fr-FR"/>
          </a:p>
        </p:txBody>
      </p:sp>
    </p:spTree>
    <p:extLst>
      <p:ext uri="{BB962C8B-B14F-4D97-AF65-F5344CB8AC3E}">
        <p14:creationId xmlns:p14="http://schemas.microsoft.com/office/powerpoint/2010/main" val="47330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 y="-1"/>
            <a:ext cx="9144001" cy="6858001"/>
            <a:chOff x="-1" y="-1"/>
            <a:chExt cx="9144001" cy="6858001"/>
          </a:xfrm>
        </p:grpSpPr>
        <p:pic>
          <p:nvPicPr>
            <p:cNvPr id="5" name="Image 4"/>
            <p:cNvPicPr>
              <a:picLocks noChangeAspect="1"/>
            </p:cNvPicPr>
            <p:nvPr/>
          </p:nvPicPr>
          <p:blipFill>
            <a:blip r:embed="rId2"/>
            <a:stretch>
              <a:fillRect/>
            </a:stretch>
          </p:blipFill>
          <p:spPr>
            <a:xfrm>
              <a:off x="0" y="-1"/>
              <a:ext cx="9144000" cy="634181"/>
            </a:xfrm>
            <a:prstGeom prst="rect">
              <a:avLst/>
            </a:prstGeom>
          </p:spPr>
        </p:pic>
        <p:pic>
          <p:nvPicPr>
            <p:cNvPr id="6" name="Image 5"/>
            <p:cNvPicPr>
              <a:picLocks noChangeAspect="1"/>
            </p:cNvPicPr>
            <p:nvPr/>
          </p:nvPicPr>
          <p:blipFill rotWithShape="1">
            <a:blip r:embed="rId2"/>
            <a:srcRect l="27580" t="3488"/>
            <a:stretch/>
          </p:blipFill>
          <p:spPr>
            <a:xfrm rot="10800000">
              <a:off x="-1" y="6548284"/>
              <a:ext cx="6622025" cy="309716"/>
            </a:xfrm>
            <a:prstGeom prst="rect">
              <a:avLst/>
            </a:prstGeom>
          </p:spPr>
        </p:pic>
      </p:grpSp>
      <p:sp>
        <p:nvSpPr>
          <p:cNvPr id="2" name="Rectangle 1"/>
          <p:cNvSpPr/>
          <p:nvPr/>
        </p:nvSpPr>
        <p:spPr>
          <a:xfrm>
            <a:off x="143691" y="622198"/>
            <a:ext cx="8856617" cy="584775"/>
          </a:xfrm>
          <a:prstGeom prst="rect">
            <a:avLst/>
          </a:prstGeom>
        </p:spPr>
        <p:txBody>
          <a:bodyPr wrap="square">
            <a:spAutoFit/>
          </a:bodyPr>
          <a:lstStyle/>
          <a:p>
            <a:pPr algn="ctr"/>
            <a:r>
              <a:rPr lang="fr-FR" sz="3200" b="1" dirty="0" smtClean="0">
                <a:latin typeface="Arial Narrow" panose="020B0606020202030204" pitchFamily="34" charset="0"/>
              </a:rPr>
              <a:t>3. APPORTS NUTRITIONNELS CONSEILLES (ANC)</a:t>
            </a:r>
            <a:endParaRPr lang="fr-FR" sz="3200" b="1" dirty="0">
              <a:latin typeface="Arial Narrow" panose="020B0606020202030204" pitchFamily="34" charset="0"/>
            </a:endParaRPr>
          </a:p>
        </p:txBody>
      </p:sp>
      <p:sp>
        <p:nvSpPr>
          <p:cNvPr id="3" name="Rectangle 2"/>
          <p:cNvSpPr/>
          <p:nvPr/>
        </p:nvSpPr>
        <p:spPr>
          <a:xfrm>
            <a:off x="143690" y="2117020"/>
            <a:ext cx="8856618" cy="4339650"/>
          </a:xfrm>
          <a:prstGeom prst="rect">
            <a:avLst/>
          </a:prstGeom>
        </p:spPr>
        <p:txBody>
          <a:bodyPr wrap="square">
            <a:spAutoFit/>
          </a:bodyPr>
          <a:lstStyle/>
          <a:p>
            <a:pPr marL="342900" indent="-342900">
              <a:buFont typeface="Arial" panose="020B0604020202020204" pitchFamily="34" charset="0"/>
              <a:buChar char="•"/>
            </a:pPr>
            <a:r>
              <a:rPr lang="fr-FR" sz="2400" b="1" dirty="0" smtClean="0">
                <a:solidFill>
                  <a:srgbClr val="C00000"/>
                </a:solidFill>
                <a:latin typeface="Arial Narrow" panose="020B0606020202030204" pitchFamily="34" charset="0"/>
              </a:rPr>
              <a:t>Chez l’adulte : 25 à 35 ml/kg/j (1 litre / 1000 kcal ingérées)</a:t>
            </a:r>
          </a:p>
          <a:p>
            <a:pPr marL="342900" indent="-342900">
              <a:buFont typeface="Arial" panose="020B0604020202020204" pitchFamily="34" charset="0"/>
              <a:buChar char="•"/>
            </a:pPr>
            <a:r>
              <a:rPr lang="fr-FR" sz="2400" b="1" dirty="0" smtClean="0">
                <a:latin typeface="Arial Narrow" panose="020B0606020202030204" pitchFamily="34" charset="0"/>
              </a:rPr>
              <a:t>Apports hydriques habituels : </a:t>
            </a:r>
          </a:p>
          <a:p>
            <a:pPr marL="800100" lvl="1" indent="-342900">
              <a:buFont typeface="Arial Narrow" panose="020B0606020202030204" pitchFamily="34" charset="0"/>
              <a:buChar char="―"/>
            </a:pPr>
            <a:r>
              <a:rPr lang="fr-FR" sz="2400" b="1" dirty="0" smtClean="0">
                <a:latin typeface="Arial Narrow" panose="020B0606020202030204" pitchFamily="34" charset="0"/>
              </a:rPr>
              <a:t>Eau endogène : 300 ml (réactions d’oxydation) </a:t>
            </a:r>
          </a:p>
          <a:p>
            <a:pPr marL="800100" lvl="1" indent="-342900">
              <a:buFont typeface="Arial Narrow" panose="020B0606020202030204" pitchFamily="34" charset="0"/>
              <a:buChar char="―"/>
            </a:pPr>
            <a:r>
              <a:rPr lang="fr-FR" sz="2400" b="1" dirty="0" smtClean="0">
                <a:latin typeface="Arial Narrow" panose="020B0606020202030204" pitchFamily="34" charset="0"/>
              </a:rPr>
              <a:t>Eau exogène : Aliments (1000 ml) et en boissons (1200 ml)</a:t>
            </a:r>
          </a:p>
          <a:p>
            <a:pPr marL="342900" indent="-342900">
              <a:buFont typeface="Arial" panose="020B0604020202020204" pitchFamily="34" charset="0"/>
              <a:buChar char="•"/>
            </a:pPr>
            <a:endParaRPr lang="fr-FR" sz="1200" b="1" dirty="0" smtClean="0">
              <a:solidFill>
                <a:srgbClr val="C00000"/>
              </a:solidFill>
              <a:latin typeface="Arial Narrow" panose="020B0606020202030204" pitchFamily="34" charset="0"/>
            </a:endParaRPr>
          </a:p>
          <a:p>
            <a:pPr marL="342900" indent="-342900">
              <a:buFont typeface="Arial" panose="020B0604020202020204" pitchFamily="34" charset="0"/>
              <a:buChar char="•"/>
            </a:pPr>
            <a:r>
              <a:rPr lang="fr-FR" sz="2400" b="1" dirty="0" smtClean="0">
                <a:solidFill>
                  <a:srgbClr val="C00000"/>
                </a:solidFill>
                <a:latin typeface="Arial Narrow" panose="020B0606020202030204" pitchFamily="34" charset="0"/>
              </a:rPr>
              <a:t>Pertes normales :  2500ml constituées par </a:t>
            </a:r>
          </a:p>
          <a:p>
            <a:pPr marL="800100" lvl="1" indent="-342900">
              <a:buFont typeface="Arial Narrow" panose="020B0606020202030204" pitchFamily="34" charset="0"/>
              <a:buChar char="―"/>
            </a:pPr>
            <a:r>
              <a:rPr lang="fr-FR" sz="2400" b="1" dirty="0" smtClean="0">
                <a:latin typeface="Arial Narrow" panose="020B0606020202030204" pitchFamily="34" charset="0"/>
              </a:rPr>
              <a:t>Diurèse : 1000 – 1500 ml </a:t>
            </a:r>
          </a:p>
          <a:p>
            <a:pPr marL="800100" lvl="1" indent="-342900">
              <a:buFont typeface="Arial Narrow" panose="020B0606020202030204" pitchFamily="34" charset="0"/>
              <a:buChar char="―"/>
            </a:pPr>
            <a:r>
              <a:rPr lang="fr-FR" sz="2400" b="1" dirty="0" smtClean="0">
                <a:latin typeface="Arial Narrow" panose="020B0606020202030204" pitchFamily="34" charset="0"/>
              </a:rPr>
              <a:t>Perspiration (cutanée – pulmonaire) : 500-1000 ml  </a:t>
            </a:r>
          </a:p>
          <a:p>
            <a:pPr marL="800100" lvl="1" indent="-342900">
              <a:buFont typeface="Arial Narrow" panose="020B0606020202030204" pitchFamily="34" charset="0"/>
              <a:buChar char="―"/>
            </a:pPr>
            <a:r>
              <a:rPr lang="fr-FR" sz="2400" b="1" dirty="0" smtClean="0">
                <a:latin typeface="Arial Narrow" panose="020B0606020202030204" pitchFamily="34" charset="0"/>
              </a:rPr>
              <a:t>Digestives : 100 ml </a:t>
            </a:r>
          </a:p>
          <a:p>
            <a:pPr marL="342900" indent="-342900">
              <a:buFont typeface="Arial" panose="020B0604020202020204" pitchFamily="34" charset="0"/>
              <a:buChar char="•"/>
            </a:pPr>
            <a:r>
              <a:rPr lang="fr-FR" sz="2400" b="1" dirty="0" smtClean="0">
                <a:solidFill>
                  <a:srgbClr val="C00000"/>
                </a:solidFill>
                <a:latin typeface="Arial Narrow" panose="020B0606020202030204" pitchFamily="34" charset="0"/>
              </a:rPr>
              <a:t>Pertes pathologiques :</a:t>
            </a:r>
          </a:p>
          <a:p>
            <a:pPr marL="800100" lvl="1" indent="-342900">
              <a:buFont typeface="Arial Narrow" panose="020B0606020202030204" pitchFamily="34" charset="0"/>
              <a:buChar char="―"/>
            </a:pPr>
            <a:r>
              <a:rPr lang="fr-FR" sz="2400" b="1" dirty="0" smtClean="0">
                <a:latin typeface="Arial Narrow" panose="020B0606020202030204" pitchFamily="34" charset="0"/>
              </a:rPr>
              <a:t>Digestives ++ ; respiratoires ; cutanées; urinaires ; thermiques (300ml/degré&gt;37°C)</a:t>
            </a:r>
          </a:p>
        </p:txBody>
      </p:sp>
      <p:sp>
        <p:nvSpPr>
          <p:cNvPr id="7" name="Ellipse 6"/>
          <p:cNvSpPr/>
          <p:nvPr/>
        </p:nvSpPr>
        <p:spPr>
          <a:xfrm>
            <a:off x="143689" y="1270720"/>
            <a:ext cx="2466775" cy="749809"/>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Arial Black" panose="020B0A04020102020204" pitchFamily="34" charset="0"/>
              </a:rPr>
              <a:t>EAU</a:t>
            </a:r>
            <a:endParaRPr lang="fr-FR" dirty="0">
              <a:latin typeface="Arial Black" panose="020B0A04020102020204" pitchFamily="34" charset="0"/>
            </a:endParaRPr>
          </a:p>
        </p:txBody>
      </p:sp>
      <p:sp>
        <p:nvSpPr>
          <p:cNvPr id="8" name="Espace réservé du numéro de diapositive 7"/>
          <p:cNvSpPr>
            <a:spLocks noGrp="1"/>
          </p:cNvSpPr>
          <p:nvPr>
            <p:ph type="sldNum" sz="quarter" idx="12"/>
          </p:nvPr>
        </p:nvSpPr>
        <p:spPr/>
        <p:txBody>
          <a:bodyPr/>
          <a:lstStyle/>
          <a:p>
            <a:fld id="{052D8B5D-AB05-415B-AF9B-BDD74A468CEF}" type="slidenum">
              <a:rPr lang="fr-FR" smtClean="0"/>
              <a:t>32</a:t>
            </a:fld>
            <a:endParaRPr lang="fr-FR"/>
          </a:p>
        </p:txBody>
      </p:sp>
    </p:spTree>
    <p:extLst>
      <p:ext uri="{BB962C8B-B14F-4D97-AF65-F5344CB8AC3E}">
        <p14:creationId xmlns:p14="http://schemas.microsoft.com/office/powerpoint/2010/main" val="128103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 y="-1"/>
            <a:ext cx="9144001" cy="6858001"/>
            <a:chOff x="-1" y="-1"/>
            <a:chExt cx="9144001" cy="6858001"/>
          </a:xfrm>
        </p:grpSpPr>
        <p:pic>
          <p:nvPicPr>
            <p:cNvPr id="5" name="Image 4"/>
            <p:cNvPicPr>
              <a:picLocks noChangeAspect="1"/>
            </p:cNvPicPr>
            <p:nvPr/>
          </p:nvPicPr>
          <p:blipFill>
            <a:blip r:embed="rId2"/>
            <a:stretch>
              <a:fillRect/>
            </a:stretch>
          </p:blipFill>
          <p:spPr>
            <a:xfrm>
              <a:off x="0" y="-1"/>
              <a:ext cx="9144000" cy="634181"/>
            </a:xfrm>
            <a:prstGeom prst="rect">
              <a:avLst/>
            </a:prstGeom>
          </p:spPr>
        </p:pic>
        <p:pic>
          <p:nvPicPr>
            <p:cNvPr id="6" name="Image 5"/>
            <p:cNvPicPr>
              <a:picLocks noChangeAspect="1"/>
            </p:cNvPicPr>
            <p:nvPr/>
          </p:nvPicPr>
          <p:blipFill rotWithShape="1">
            <a:blip r:embed="rId2"/>
            <a:srcRect l="27580" t="3488"/>
            <a:stretch/>
          </p:blipFill>
          <p:spPr>
            <a:xfrm rot="10800000">
              <a:off x="-1" y="6548284"/>
              <a:ext cx="6622025" cy="309716"/>
            </a:xfrm>
            <a:prstGeom prst="rect">
              <a:avLst/>
            </a:prstGeom>
          </p:spPr>
        </p:pic>
      </p:grpSp>
      <p:sp>
        <p:nvSpPr>
          <p:cNvPr id="2" name="Rectangle 1"/>
          <p:cNvSpPr/>
          <p:nvPr/>
        </p:nvSpPr>
        <p:spPr>
          <a:xfrm>
            <a:off x="143691" y="641275"/>
            <a:ext cx="8856617" cy="584775"/>
          </a:xfrm>
          <a:prstGeom prst="rect">
            <a:avLst/>
          </a:prstGeom>
        </p:spPr>
        <p:txBody>
          <a:bodyPr wrap="square">
            <a:spAutoFit/>
          </a:bodyPr>
          <a:lstStyle/>
          <a:p>
            <a:pPr algn="ctr"/>
            <a:r>
              <a:rPr lang="fr-FR" sz="3200" b="1" dirty="0" smtClean="0">
                <a:latin typeface="Arial Narrow" panose="020B0606020202030204" pitchFamily="34" charset="0"/>
              </a:rPr>
              <a:t>3. APPORTS NUTRITIONNELS CONSEILLES (ANC)</a:t>
            </a:r>
            <a:endParaRPr lang="fr-FR" sz="3200" b="1" dirty="0">
              <a:latin typeface="Arial Narrow" panose="020B0606020202030204" pitchFamily="34" charset="0"/>
            </a:endParaRPr>
          </a:p>
        </p:txBody>
      </p:sp>
      <p:sp>
        <p:nvSpPr>
          <p:cNvPr id="3" name="Rectangle 2"/>
          <p:cNvSpPr/>
          <p:nvPr/>
        </p:nvSpPr>
        <p:spPr>
          <a:xfrm>
            <a:off x="143691" y="1383123"/>
            <a:ext cx="8856618" cy="461665"/>
          </a:xfrm>
          <a:prstGeom prst="rect">
            <a:avLst/>
          </a:prstGeom>
        </p:spPr>
        <p:txBody>
          <a:bodyPr wrap="square">
            <a:spAutoFit/>
          </a:bodyPr>
          <a:lstStyle/>
          <a:p>
            <a:pPr algn="ctr"/>
            <a:r>
              <a:rPr lang="fr-FR" sz="2400" b="1" dirty="0" smtClean="0">
                <a:latin typeface="Arial Narrow" panose="020B0606020202030204" pitchFamily="34" charset="0"/>
              </a:rPr>
              <a:t>Besoins quotidien en nutriments et apports recommandés</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665" y="1930898"/>
            <a:ext cx="7359445" cy="4531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ce réservé du numéro de diapositive 6"/>
          <p:cNvSpPr>
            <a:spLocks noGrp="1"/>
          </p:cNvSpPr>
          <p:nvPr>
            <p:ph type="sldNum" sz="quarter" idx="12"/>
          </p:nvPr>
        </p:nvSpPr>
        <p:spPr/>
        <p:txBody>
          <a:bodyPr/>
          <a:lstStyle/>
          <a:p>
            <a:fld id="{052D8B5D-AB05-415B-AF9B-BDD74A468CEF}" type="slidenum">
              <a:rPr lang="fr-FR" smtClean="0"/>
              <a:t>33</a:t>
            </a:fld>
            <a:endParaRPr lang="fr-FR"/>
          </a:p>
        </p:txBody>
      </p:sp>
    </p:spTree>
    <p:extLst>
      <p:ext uri="{BB962C8B-B14F-4D97-AF65-F5344CB8AC3E}">
        <p14:creationId xmlns:p14="http://schemas.microsoft.com/office/powerpoint/2010/main" val="18486222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0" y="636516"/>
            <a:ext cx="8856618" cy="461665"/>
          </a:xfrm>
          <a:prstGeom prst="rect">
            <a:avLst/>
          </a:prstGeom>
        </p:spPr>
        <p:txBody>
          <a:bodyPr wrap="square">
            <a:spAutoFit/>
          </a:bodyPr>
          <a:lstStyle/>
          <a:p>
            <a:pPr algn="ctr"/>
            <a:r>
              <a:rPr lang="fr-FR" sz="2400" b="1" dirty="0" smtClean="0">
                <a:latin typeface="Arial Narrow" panose="020B0606020202030204" pitchFamily="34" charset="0"/>
              </a:rPr>
              <a:t>Besoins journaliers recommand</a:t>
            </a:r>
            <a:r>
              <a:rPr lang="fr-FR" sz="2400" b="1" dirty="0">
                <a:latin typeface="Arial Narrow" panose="020B0606020202030204" pitchFamily="34" charset="0"/>
              </a:rPr>
              <a:t>é</a:t>
            </a:r>
            <a:r>
              <a:rPr lang="fr-FR" sz="2400" b="1" dirty="0" smtClean="0">
                <a:latin typeface="Arial Narrow" panose="020B0606020202030204" pitchFamily="34" charset="0"/>
              </a:rPr>
              <a:t>s en vitamines et micronutriments</a:t>
            </a:r>
            <a:endParaRPr lang="fr-FR" sz="2400" dirty="0">
              <a:latin typeface="Arial Narrow" panose="020B0606020202030204" pitchFamily="34" charset="0"/>
            </a:endParaRPr>
          </a:p>
        </p:txBody>
      </p:sp>
      <p:pic>
        <p:nvPicPr>
          <p:cNvPr id="4" name="Image 3"/>
          <p:cNvPicPr>
            <a:picLocks noChangeAspect="1"/>
          </p:cNvPicPr>
          <p:nvPr/>
        </p:nvPicPr>
        <p:blipFill>
          <a:blip r:embed="rId2"/>
          <a:stretch>
            <a:fillRect/>
          </a:stretch>
        </p:blipFill>
        <p:spPr>
          <a:xfrm>
            <a:off x="291972" y="1157174"/>
            <a:ext cx="8536658" cy="5391110"/>
          </a:xfrm>
          <a:prstGeom prst="rect">
            <a:avLst/>
          </a:prstGeom>
        </p:spPr>
      </p:pic>
      <p:grpSp>
        <p:nvGrpSpPr>
          <p:cNvPr id="7" name="Groupe 6"/>
          <p:cNvGrpSpPr/>
          <p:nvPr/>
        </p:nvGrpSpPr>
        <p:grpSpPr>
          <a:xfrm>
            <a:off x="-1" y="-1"/>
            <a:ext cx="9144001" cy="6858001"/>
            <a:chOff x="-1" y="-1"/>
            <a:chExt cx="9144001" cy="6858001"/>
          </a:xfrm>
        </p:grpSpPr>
        <p:pic>
          <p:nvPicPr>
            <p:cNvPr id="8" name="Image 7"/>
            <p:cNvPicPr>
              <a:picLocks noChangeAspect="1"/>
            </p:cNvPicPr>
            <p:nvPr/>
          </p:nvPicPr>
          <p:blipFill>
            <a:blip r:embed="rId3"/>
            <a:stretch>
              <a:fillRect/>
            </a:stretch>
          </p:blipFill>
          <p:spPr>
            <a:xfrm>
              <a:off x="0" y="-1"/>
              <a:ext cx="9144000" cy="634181"/>
            </a:xfrm>
            <a:prstGeom prst="rect">
              <a:avLst/>
            </a:prstGeom>
          </p:spPr>
        </p:pic>
        <p:pic>
          <p:nvPicPr>
            <p:cNvPr id="9" name="Image 8"/>
            <p:cNvPicPr>
              <a:picLocks noChangeAspect="1"/>
            </p:cNvPicPr>
            <p:nvPr/>
          </p:nvPicPr>
          <p:blipFill rotWithShape="1">
            <a:blip r:embed="rId3"/>
            <a:srcRect l="27580" t="3488"/>
            <a:stretch/>
          </p:blipFill>
          <p:spPr>
            <a:xfrm rot="10800000">
              <a:off x="-1" y="6548284"/>
              <a:ext cx="6622025" cy="309716"/>
            </a:xfrm>
            <a:prstGeom prst="rect">
              <a:avLst/>
            </a:prstGeom>
          </p:spPr>
        </p:pic>
      </p:grpSp>
      <p:sp>
        <p:nvSpPr>
          <p:cNvPr id="2" name="Espace réservé du numéro de diapositive 1"/>
          <p:cNvSpPr>
            <a:spLocks noGrp="1"/>
          </p:cNvSpPr>
          <p:nvPr>
            <p:ph type="sldNum" sz="quarter" idx="12"/>
          </p:nvPr>
        </p:nvSpPr>
        <p:spPr/>
        <p:txBody>
          <a:bodyPr/>
          <a:lstStyle/>
          <a:p>
            <a:fld id="{052D8B5D-AB05-415B-AF9B-BDD74A468CEF}" type="slidenum">
              <a:rPr lang="fr-FR" smtClean="0"/>
              <a:t>34</a:t>
            </a:fld>
            <a:endParaRPr lang="fr-FR"/>
          </a:p>
        </p:txBody>
      </p:sp>
    </p:spTree>
    <p:extLst>
      <p:ext uri="{BB962C8B-B14F-4D97-AF65-F5344CB8AC3E}">
        <p14:creationId xmlns:p14="http://schemas.microsoft.com/office/powerpoint/2010/main" val="38992163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 y="-1"/>
            <a:ext cx="9144001" cy="6858001"/>
            <a:chOff x="-1" y="-1"/>
            <a:chExt cx="9144001" cy="6858001"/>
          </a:xfrm>
        </p:grpSpPr>
        <p:pic>
          <p:nvPicPr>
            <p:cNvPr id="5" name="Image 4"/>
            <p:cNvPicPr>
              <a:picLocks noChangeAspect="1"/>
            </p:cNvPicPr>
            <p:nvPr/>
          </p:nvPicPr>
          <p:blipFill>
            <a:blip r:embed="rId2"/>
            <a:stretch>
              <a:fillRect/>
            </a:stretch>
          </p:blipFill>
          <p:spPr>
            <a:xfrm>
              <a:off x="0" y="-1"/>
              <a:ext cx="9144000" cy="634181"/>
            </a:xfrm>
            <a:prstGeom prst="rect">
              <a:avLst/>
            </a:prstGeom>
          </p:spPr>
        </p:pic>
        <p:pic>
          <p:nvPicPr>
            <p:cNvPr id="6" name="Image 5"/>
            <p:cNvPicPr>
              <a:picLocks noChangeAspect="1"/>
            </p:cNvPicPr>
            <p:nvPr/>
          </p:nvPicPr>
          <p:blipFill rotWithShape="1">
            <a:blip r:embed="rId2"/>
            <a:srcRect l="27580" t="3488"/>
            <a:stretch/>
          </p:blipFill>
          <p:spPr>
            <a:xfrm rot="10800000">
              <a:off x="-1" y="6548284"/>
              <a:ext cx="6622025" cy="309716"/>
            </a:xfrm>
            <a:prstGeom prst="rect">
              <a:avLst/>
            </a:prstGeom>
          </p:spPr>
        </p:pic>
      </p:grpSp>
      <p:sp>
        <p:nvSpPr>
          <p:cNvPr id="2" name="Rectangle 1"/>
          <p:cNvSpPr/>
          <p:nvPr/>
        </p:nvSpPr>
        <p:spPr>
          <a:xfrm>
            <a:off x="143691" y="640001"/>
            <a:ext cx="8856617" cy="584775"/>
          </a:xfrm>
          <a:prstGeom prst="rect">
            <a:avLst/>
          </a:prstGeom>
        </p:spPr>
        <p:txBody>
          <a:bodyPr wrap="square">
            <a:spAutoFit/>
          </a:bodyPr>
          <a:lstStyle/>
          <a:p>
            <a:pPr algn="ctr"/>
            <a:r>
              <a:rPr lang="fr-FR" sz="3200" b="1" dirty="0" smtClean="0">
                <a:latin typeface="Arial Narrow" panose="020B0606020202030204" pitchFamily="34" charset="0"/>
              </a:rPr>
              <a:t>4. EQUILIBRE ALIMENTAIRE EN PRATIQUE</a:t>
            </a:r>
            <a:endParaRPr lang="fr-FR" sz="3200" b="1" dirty="0">
              <a:latin typeface="Arial Narrow" panose="020B0606020202030204" pitchFamily="34" charset="0"/>
            </a:endParaRPr>
          </a:p>
        </p:txBody>
      </p:sp>
      <p:sp>
        <p:nvSpPr>
          <p:cNvPr id="3" name="Rectangle 2"/>
          <p:cNvSpPr/>
          <p:nvPr/>
        </p:nvSpPr>
        <p:spPr>
          <a:xfrm>
            <a:off x="143691" y="1920019"/>
            <a:ext cx="8856618" cy="3477875"/>
          </a:xfrm>
          <a:prstGeom prst="rect">
            <a:avLst/>
          </a:prstGeom>
        </p:spPr>
        <p:txBody>
          <a:bodyPr wrap="square">
            <a:spAutoFit/>
          </a:bodyPr>
          <a:lstStyle/>
          <a:p>
            <a:pPr marL="342900" indent="-342900">
              <a:buFont typeface="Arial" panose="020B0604020202020204" pitchFamily="34" charset="0"/>
              <a:buChar char="•"/>
            </a:pPr>
            <a:r>
              <a:rPr lang="fr-FR" sz="3200" b="1" dirty="0">
                <a:latin typeface="Arial Narrow" panose="020B0606020202030204" pitchFamily="34" charset="0"/>
              </a:rPr>
              <a:t>l</a:t>
            </a:r>
            <a:r>
              <a:rPr lang="fr-FR" sz="3200" b="1" dirty="0" smtClean="0">
                <a:latin typeface="Arial Narrow" panose="020B0606020202030204" pitchFamily="34" charset="0"/>
              </a:rPr>
              <a:t>a </a:t>
            </a:r>
            <a:r>
              <a:rPr lang="fr-FR" sz="3200" b="1" dirty="0" smtClean="0">
                <a:solidFill>
                  <a:srgbClr val="0033CC"/>
                </a:solidFill>
                <a:latin typeface="Arial Narrow" panose="020B0606020202030204" pitchFamily="34" charset="0"/>
              </a:rPr>
              <a:t>mise en œuvre </a:t>
            </a:r>
            <a:r>
              <a:rPr lang="fr-FR" sz="3200" b="1" dirty="0" smtClean="0">
                <a:latin typeface="Arial Narrow" panose="020B0606020202030204" pitchFamily="34" charset="0"/>
              </a:rPr>
              <a:t>de l’équilibre alimentaire doit idéalement se faire lors de </a:t>
            </a:r>
            <a:r>
              <a:rPr lang="fr-FR" sz="3200" b="1" dirty="0" smtClean="0">
                <a:solidFill>
                  <a:srgbClr val="0033CC"/>
                </a:solidFill>
                <a:latin typeface="Arial Narrow" panose="020B0606020202030204" pitchFamily="34" charset="0"/>
              </a:rPr>
              <a:t>chaque repas</a:t>
            </a:r>
          </a:p>
          <a:p>
            <a:pPr marL="342900" indent="-342900">
              <a:buFont typeface="Arial" panose="020B0604020202020204" pitchFamily="34" charset="0"/>
              <a:buChar char="•"/>
            </a:pPr>
            <a:endParaRPr lang="fr-FR" sz="2800" b="1" dirty="0" smtClean="0">
              <a:latin typeface="Arial Narrow" panose="020B0606020202030204" pitchFamily="34" charset="0"/>
            </a:endParaRPr>
          </a:p>
          <a:p>
            <a:pPr marL="342900" indent="-342900">
              <a:buFont typeface="Arial" panose="020B0604020202020204" pitchFamily="34" charset="0"/>
              <a:buChar char="•"/>
            </a:pPr>
            <a:r>
              <a:rPr lang="fr-FR" sz="3200" b="1" dirty="0" smtClean="0">
                <a:latin typeface="Arial Narrow" panose="020B0606020202030204" pitchFamily="34" charset="0"/>
              </a:rPr>
              <a:t>la </a:t>
            </a:r>
            <a:r>
              <a:rPr lang="fr-FR" sz="3200" b="1" dirty="0" smtClean="0">
                <a:solidFill>
                  <a:srgbClr val="0033CC"/>
                </a:solidFill>
                <a:latin typeface="Arial Narrow" panose="020B0606020202030204" pitchFamily="34" charset="0"/>
              </a:rPr>
              <a:t>diversification alimentaire </a:t>
            </a:r>
            <a:r>
              <a:rPr lang="fr-FR" sz="3200" b="1" dirty="0" smtClean="0">
                <a:latin typeface="Arial Narrow" panose="020B0606020202030204" pitchFamily="34" charset="0"/>
              </a:rPr>
              <a:t>est un prérequis pour atteindre l’équilibre dans la mesure ou elle </a:t>
            </a:r>
            <a:r>
              <a:rPr lang="fr-FR" sz="3200" b="1" dirty="0" smtClean="0">
                <a:solidFill>
                  <a:srgbClr val="0033CC"/>
                </a:solidFill>
                <a:latin typeface="Arial Narrow" panose="020B0606020202030204" pitchFamily="34" charset="0"/>
              </a:rPr>
              <a:t>facilite la consommation quotidienne</a:t>
            </a:r>
            <a:r>
              <a:rPr lang="fr-FR" sz="3200" b="1" dirty="0" smtClean="0">
                <a:latin typeface="Arial Narrow" panose="020B0606020202030204" pitchFamily="34" charset="0"/>
              </a:rPr>
              <a:t> de chacune des grandes classes alimentaires</a:t>
            </a:r>
          </a:p>
        </p:txBody>
      </p:sp>
      <p:sp>
        <p:nvSpPr>
          <p:cNvPr id="7" name="Espace réservé du numéro de diapositive 6"/>
          <p:cNvSpPr>
            <a:spLocks noGrp="1"/>
          </p:cNvSpPr>
          <p:nvPr>
            <p:ph type="sldNum" sz="quarter" idx="12"/>
          </p:nvPr>
        </p:nvSpPr>
        <p:spPr/>
        <p:txBody>
          <a:bodyPr/>
          <a:lstStyle/>
          <a:p>
            <a:fld id="{052D8B5D-AB05-415B-AF9B-BDD74A468CEF}" type="slidenum">
              <a:rPr lang="fr-FR" smtClean="0"/>
              <a:t>35</a:t>
            </a:fld>
            <a:endParaRPr lang="fr-FR"/>
          </a:p>
        </p:txBody>
      </p:sp>
    </p:spTree>
    <p:extLst>
      <p:ext uri="{BB962C8B-B14F-4D97-AF65-F5344CB8AC3E}">
        <p14:creationId xmlns:p14="http://schemas.microsoft.com/office/powerpoint/2010/main" val="289521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nvGrpSpPr>
        <p:grpSpPr>
          <a:xfrm>
            <a:off x="-1" y="-1"/>
            <a:ext cx="9144001" cy="6858001"/>
            <a:chOff x="-1" y="-1"/>
            <a:chExt cx="9144001" cy="6858001"/>
          </a:xfrm>
        </p:grpSpPr>
        <p:pic>
          <p:nvPicPr>
            <p:cNvPr id="9" name="Image 8"/>
            <p:cNvPicPr>
              <a:picLocks noChangeAspect="1"/>
            </p:cNvPicPr>
            <p:nvPr/>
          </p:nvPicPr>
          <p:blipFill>
            <a:blip r:embed="rId3"/>
            <a:stretch>
              <a:fillRect/>
            </a:stretch>
          </p:blipFill>
          <p:spPr>
            <a:xfrm>
              <a:off x="0" y="-1"/>
              <a:ext cx="9144000" cy="634181"/>
            </a:xfrm>
            <a:prstGeom prst="rect">
              <a:avLst/>
            </a:prstGeom>
          </p:spPr>
        </p:pic>
        <p:pic>
          <p:nvPicPr>
            <p:cNvPr id="10" name="Image 9"/>
            <p:cNvPicPr>
              <a:picLocks noChangeAspect="1"/>
            </p:cNvPicPr>
            <p:nvPr/>
          </p:nvPicPr>
          <p:blipFill rotWithShape="1">
            <a:blip r:embed="rId3"/>
            <a:srcRect l="27580" t="3488"/>
            <a:stretch/>
          </p:blipFill>
          <p:spPr>
            <a:xfrm rot="10800000">
              <a:off x="-1" y="6548284"/>
              <a:ext cx="6622025" cy="309716"/>
            </a:xfrm>
            <a:prstGeom prst="rect">
              <a:avLst/>
            </a:prstGeom>
          </p:spPr>
        </p:pic>
      </p:grpSp>
      <p:sp>
        <p:nvSpPr>
          <p:cNvPr id="2" name="Rectangle 1"/>
          <p:cNvSpPr/>
          <p:nvPr/>
        </p:nvSpPr>
        <p:spPr>
          <a:xfrm>
            <a:off x="143691" y="514085"/>
            <a:ext cx="8856617" cy="954107"/>
          </a:xfrm>
          <a:prstGeom prst="rect">
            <a:avLst/>
          </a:prstGeom>
        </p:spPr>
        <p:txBody>
          <a:bodyPr wrap="square">
            <a:spAutoFit/>
          </a:bodyPr>
          <a:lstStyle/>
          <a:p>
            <a:pPr algn="ctr"/>
            <a:r>
              <a:rPr lang="fr-FR" sz="3200" b="1" dirty="0" smtClean="0">
                <a:latin typeface="Arial Narrow" panose="020B0606020202030204" pitchFamily="34" charset="0"/>
              </a:rPr>
              <a:t>4. EQUILIBRE ALIMENTAIRE EN PRATIQUE = </a:t>
            </a:r>
          </a:p>
          <a:p>
            <a:pPr algn="ctr"/>
            <a:r>
              <a:rPr lang="fr-FR" sz="2400" b="1" dirty="0" smtClean="0">
                <a:solidFill>
                  <a:srgbClr val="0033CC"/>
                </a:solidFill>
                <a:latin typeface="Arial Narrow" panose="020B0606020202030204" pitchFamily="34" charset="0"/>
              </a:rPr>
              <a:t>LA PYRAMIDE ALIMENTAIRE</a:t>
            </a:r>
            <a:endParaRPr lang="fr-FR" sz="2400" b="1" dirty="0">
              <a:solidFill>
                <a:srgbClr val="0033CC"/>
              </a:solidFill>
              <a:latin typeface="Arial Narrow" panose="020B0606020202030204" pitchFamily="34" charset="0"/>
            </a:endParaRPr>
          </a:p>
        </p:txBody>
      </p:sp>
      <p:pic>
        <p:nvPicPr>
          <p:cNvPr id="5" name="Image 4"/>
          <p:cNvPicPr>
            <a:picLocks noChangeAspect="1"/>
          </p:cNvPicPr>
          <p:nvPr/>
        </p:nvPicPr>
        <p:blipFill>
          <a:blip r:embed="rId4"/>
          <a:stretch>
            <a:fillRect/>
          </a:stretch>
        </p:blipFill>
        <p:spPr>
          <a:xfrm>
            <a:off x="2433484" y="1468193"/>
            <a:ext cx="6120580" cy="5167782"/>
          </a:xfrm>
          <a:prstGeom prst="rect">
            <a:avLst/>
          </a:prstGeom>
        </p:spPr>
      </p:pic>
      <p:sp>
        <p:nvSpPr>
          <p:cNvPr id="11" name="Rectangle 10"/>
          <p:cNvSpPr/>
          <p:nvPr/>
        </p:nvSpPr>
        <p:spPr>
          <a:xfrm>
            <a:off x="143691" y="1595734"/>
            <a:ext cx="3322180" cy="2862322"/>
          </a:xfrm>
          <a:prstGeom prst="rect">
            <a:avLst/>
          </a:prstGeom>
        </p:spPr>
        <p:txBody>
          <a:bodyPr wrap="square">
            <a:spAutoFit/>
          </a:bodyPr>
          <a:lstStyle/>
          <a:p>
            <a:pPr algn="ctr"/>
            <a:r>
              <a:rPr lang="fr-FR" b="1" dirty="0">
                <a:solidFill>
                  <a:srgbClr val="C00000"/>
                </a:solidFill>
                <a:latin typeface="Arial" panose="020B0604020202020204" pitchFamily="34" charset="0"/>
                <a:cs typeface="Arial" panose="020B0604020202020204" pitchFamily="34" charset="0"/>
              </a:rPr>
              <a:t>C’est un schéma visuel qui propose des éléments indispensables pour une alimentation </a:t>
            </a:r>
            <a:r>
              <a:rPr lang="fr-FR" b="1" dirty="0" smtClean="0">
                <a:solidFill>
                  <a:srgbClr val="C00000"/>
                </a:solidFill>
                <a:latin typeface="Arial" panose="020B0604020202020204" pitchFamily="34" charset="0"/>
                <a:cs typeface="Arial" panose="020B0604020202020204" pitchFamily="34" charset="0"/>
              </a:rPr>
              <a:t>équilibrée</a:t>
            </a:r>
          </a:p>
          <a:p>
            <a:pPr algn="ctr"/>
            <a:endParaRPr lang="fr-FR" b="1" dirty="0" smtClean="0">
              <a:solidFill>
                <a:srgbClr val="C00000"/>
              </a:solidFill>
              <a:latin typeface="Arial" panose="020B0604020202020204" pitchFamily="34" charset="0"/>
              <a:cs typeface="Arial" panose="020B0604020202020204" pitchFamily="34" charset="0"/>
            </a:endParaRPr>
          </a:p>
          <a:p>
            <a:pPr algn="ctr"/>
            <a:endParaRPr lang="fr-FR" b="1" dirty="0">
              <a:solidFill>
                <a:srgbClr val="C00000"/>
              </a:solidFill>
              <a:latin typeface="Arial" panose="020B0604020202020204" pitchFamily="34" charset="0"/>
              <a:cs typeface="Arial" panose="020B0604020202020204" pitchFamily="34" charset="0"/>
            </a:endParaRPr>
          </a:p>
          <a:p>
            <a:pPr algn="ctr"/>
            <a:r>
              <a:rPr lang="fr-FR" b="1" dirty="0" smtClean="0">
                <a:solidFill>
                  <a:srgbClr val="0033CC"/>
                </a:solidFill>
                <a:latin typeface="Arial" panose="020B0604020202020204" pitchFamily="34" charset="0"/>
                <a:cs typeface="Arial" panose="020B0604020202020204" pitchFamily="34" charset="0"/>
              </a:rPr>
              <a:t>Cette pyramide s’applique à tous ceux qui veulent préserver leur capital santé « diabétiques ou non »</a:t>
            </a:r>
          </a:p>
        </p:txBody>
      </p:sp>
      <p:sp>
        <p:nvSpPr>
          <p:cNvPr id="3" name="Espace réservé du numéro de diapositive 2"/>
          <p:cNvSpPr>
            <a:spLocks noGrp="1"/>
          </p:cNvSpPr>
          <p:nvPr>
            <p:ph type="sldNum" sz="quarter" idx="12"/>
          </p:nvPr>
        </p:nvSpPr>
        <p:spPr/>
        <p:txBody>
          <a:bodyPr/>
          <a:lstStyle/>
          <a:p>
            <a:fld id="{052D8B5D-AB05-415B-AF9B-BDD74A468CEF}" type="slidenum">
              <a:rPr lang="fr-FR" smtClean="0"/>
              <a:t>36</a:t>
            </a:fld>
            <a:endParaRPr lang="fr-FR"/>
          </a:p>
        </p:txBody>
      </p:sp>
    </p:spTree>
    <p:extLst>
      <p:ext uri="{BB962C8B-B14F-4D97-AF65-F5344CB8AC3E}">
        <p14:creationId xmlns:p14="http://schemas.microsoft.com/office/powerpoint/2010/main" val="170122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barn(inVertical)">
                                      <p:cBhvr>
                                        <p:cTn id="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1" y="-1"/>
            <a:ext cx="9144001" cy="6858001"/>
            <a:chOff x="-1" y="-1"/>
            <a:chExt cx="9144001" cy="6858001"/>
          </a:xfrm>
        </p:grpSpPr>
        <p:pic>
          <p:nvPicPr>
            <p:cNvPr id="6" name="Image 5"/>
            <p:cNvPicPr>
              <a:picLocks noChangeAspect="1"/>
            </p:cNvPicPr>
            <p:nvPr/>
          </p:nvPicPr>
          <p:blipFill>
            <a:blip r:embed="rId2"/>
            <a:stretch>
              <a:fillRect/>
            </a:stretch>
          </p:blipFill>
          <p:spPr>
            <a:xfrm>
              <a:off x="0" y="-1"/>
              <a:ext cx="9144000" cy="634181"/>
            </a:xfrm>
            <a:prstGeom prst="rect">
              <a:avLst/>
            </a:prstGeom>
          </p:spPr>
        </p:pic>
        <p:pic>
          <p:nvPicPr>
            <p:cNvPr id="7" name="Image 6"/>
            <p:cNvPicPr>
              <a:picLocks noChangeAspect="1"/>
            </p:cNvPicPr>
            <p:nvPr/>
          </p:nvPicPr>
          <p:blipFill rotWithShape="1">
            <a:blip r:embed="rId2"/>
            <a:srcRect l="27580" t="3488"/>
            <a:stretch/>
          </p:blipFill>
          <p:spPr>
            <a:xfrm rot="10800000">
              <a:off x="-1" y="6548284"/>
              <a:ext cx="6622025" cy="309716"/>
            </a:xfrm>
            <a:prstGeom prst="rect">
              <a:avLst/>
            </a:prstGeom>
          </p:spPr>
        </p:pic>
      </p:grpSp>
      <p:sp>
        <p:nvSpPr>
          <p:cNvPr id="2" name="Rectangle 1"/>
          <p:cNvSpPr/>
          <p:nvPr/>
        </p:nvSpPr>
        <p:spPr>
          <a:xfrm>
            <a:off x="143691" y="396098"/>
            <a:ext cx="8856617" cy="461665"/>
          </a:xfrm>
          <a:prstGeom prst="rect">
            <a:avLst/>
          </a:prstGeom>
        </p:spPr>
        <p:txBody>
          <a:bodyPr wrap="square">
            <a:spAutoFit/>
          </a:bodyPr>
          <a:lstStyle/>
          <a:p>
            <a:pPr algn="ctr"/>
            <a:r>
              <a:rPr lang="fr-FR" sz="2400" b="1" dirty="0" smtClean="0">
                <a:latin typeface="Arial Narrow" panose="020B0606020202030204" pitchFamily="34" charset="0"/>
              </a:rPr>
              <a:t>GROUPES D’ALIMENTS</a:t>
            </a:r>
          </a:p>
        </p:txBody>
      </p:sp>
      <p:sp>
        <p:nvSpPr>
          <p:cNvPr id="3" name="Rectangle 2"/>
          <p:cNvSpPr/>
          <p:nvPr/>
        </p:nvSpPr>
        <p:spPr>
          <a:xfrm>
            <a:off x="143690" y="784020"/>
            <a:ext cx="8856618" cy="923330"/>
          </a:xfrm>
          <a:prstGeom prst="rect">
            <a:avLst/>
          </a:prstGeom>
          <a:solidFill>
            <a:srgbClr val="0033CC"/>
          </a:solidFill>
        </p:spPr>
        <p:txBody>
          <a:bodyPr wrap="square">
            <a:spAutoFit/>
          </a:bodyPr>
          <a:lstStyle/>
          <a:p>
            <a:r>
              <a:rPr lang="fr-FR" b="1" dirty="0" smtClean="0">
                <a:solidFill>
                  <a:schemeClr val="bg1">
                    <a:lumMod val="95000"/>
                  </a:schemeClr>
                </a:solidFill>
                <a:latin typeface="Arial Narrow" panose="020B0606020202030204" pitchFamily="34" charset="0"/>
              </a:rPr>
              <a:t>Aucun aliment ne contient à lui seul tous les nutriments dont notre corps a besoin à l’exception du lait maternel pour les bébés jusqu’à l’âge de 6 mois. Bien manger signifie manger une variété d’aliments. </a:t>
            </a:r>
            <a:r>
              <a:rPr lang="fr-FR" b="1" dirty="0" smtClean="0">
                <a:solidFill>
                  <a:srgbClr val="FFFF00"/>
                </a:solidFill>
                <a:latin typeface="Arial Narrow" panose="020B0606020202030204" pitchFamily="34" charset="0"/>
              </a:rPr>
              <a:t>Les aliments sont divisés en trois groupes :</a:t>
            </a:r>
            <a:endParaRPr lang="fr-FR" dirty="0">
              <a:solidFill>
                <a:srgbClr val="FFFF00"/>
              </a:solidFill>
              <a:latin typeface="Arial Narrow" panose="020B0606020202030204" pitchFamily="34" charset="0"/>
            </a:endParaRPr>
          </a:p>
        </p:txBody>
      </p:sp>
      <p:pic>
        <p:nvPicPr>
          <p:cNvPr id="4" name="Image 3"/>
          <p:cNvPicPr>
            <a:picLocks noChangeAspect="1"/>
          </p:cNvPicPr>
          <p:nvPr/>
        </p:nvPicPr>
        <p:blipFill>
          <a:blip r:embed="rId3"/>
          <a:stretch>
            <a:fillRect/>
          </a:stretch>
        </p:blipFill>
        <p:spPr>
          <a:xfrm>
            <a:off x="302004" y="1707350"/>
            <a:ext cx="8623882" cy="4941089"/>
          </a:xfrm>
          <a:prstGeom prst="rect">
            <a:avLst/>
          </a:prstGeom>
        </p:spPr>
      </p:pic>
      <p:sp>
        <p:nvSpPr>
          <p:cNvPr id="8" name="Espace réservé du numéro de diapositive 7"/>
          <p:cNvSpPr>
            <a:spLocks noGrp="1"/>
          </p:cNvSpPr>
          <p:nvPr>
            <p:ph type="sldNum" sz="quarter" idx="12"/>
          </p:nvPr>
        </p:nvSpPr>
        <p:spPr/>
        <p:txBody>
          <a:bodyPr/>
          <a:lstStyle/>
          <a:p>
            <a:fld id="{052D8B5D-AB05-415B-AF9B-BDD74A468CEF}" type="slidenum">
              <a:rPr lang="fr-FR" smtClean="0"/>
              <a:t>37</a:t>
            </a:fld>
            <a:endParaRPr lang="fr-FR"/>
          </a:p>
        </p:txBody>
      </p:sp>
    </p:spTree>
    <p:extLst>
      <p:ext uri="{BB962C8B-B14F-4D97-AF65-F5344CB8AC3E}">
        <p14:creationId xmlns:p14="http://schemas.microsoft.com/office/powerpoint/2010/main" val="298005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 y="-1"/>
            <a:ext cx="9144001" cy="6858001"/>
            <a:chOff x="-1" y="-1"/>
            <a:chExt cx="9144001" cy="6858001"/>
          </a:xfrm>
        </p:grpSpPr>
        <p:pic>
          <p:nvPicPr>
            <p:cNvPr id="5" name="Image 4"/>
            <p:cNvPicPr>
              <a:picLocks noChangeAspect="1"/>
            </p:cNvPicPr>
            <p:nvPr/>
          </p:nvPicPr>
          <p:blipFill>
            <a:blip r:embed="rId2"/>
            <a:stretch>
              <a:fillRect/>
            </a:stretch>
          </p:blipFill>
          <p:spPr>
            <a:xfrm>
              <a:off x="0" y="-1"/>
              <a:ext cx="9144000" cy="634181"/>
            </a:xfrm>
            <a:prstGeom prst="rect">
              <a:avLst/>
            </a:prstGeom>
          </p:spPr>
        </p:pic>
        <p:pic>
          <p:nvPicPr>
            <p:cNvPr id="6" name="Image 5"/>
            <p:cNvPicPr>
              <a:picLocks noChangeAspect="1"/>
            </p:cNvPicPr>
            <p:nvPr/>
          </p:nvPicPr>
          <p:blipFill rotWithShape="1">
            <a:blip r:embed="rId2"/>
            <a:srcRect l="27580" t="3488"/>
            <a:stretch/>
          </p:blipFill>
          <p:spPr>
            <a:xfrm rot="10800000">
              <a:off x="-1" y="6548284"/>
              <a:ext cx="6622025" cy="309716"/>
            </a:xfrm>
            <a:prstGeom prst="rect">
              <a:avLst/>
            </a:prstGeom>
          </p:spPr>
        </p:pic>
      </p:grpSp>
      <p:sp>
        <p:nvSpPr>
          <p:cNvPr id="2" name="Rectangle 1"/>
          <p:cNvSpPr/>
          <p:nvPr/>
        </p:nvSpPr>
        <p:spPr>
          <a:xfrm>
            <a:off x="143691" y="617331"/>
            <a:ext cx="8856617" cy="584775"/>
          </a:xfrm>
          <a:prstGeom prst="rect">
            <a:avLst/>
          </a:prstGeom>
        </p:spPr>
        <p:txBody>
          <a:bodyPr wrap="square">
            <a:spAutoFit/>
          </a:bodyPr>
          <a:lstStyle/>
          <a:p>
            <a:pPr algn="ctr"/>
            <a:r>
              <a:rPr lang="fr-FR" sz="3200" b="1" dirty="0" smtClean="0">
                <a:latin typeface="Arial Narrow" panose="020B0606020202030204" pitchFamily="34" charset="0"/>
              </a:rPr>
              <a:t>4. EQUILIBRE ALIMENTAIRE EN PRATIQUE</a:t>
            </a:r>
            <a:endParaRPr lang="fr-FR" sz="3200" b="1" dirty="0">
              <a:latin typeface="Arial Narrow" panose="020B0606020202030204" pitchFamily="34" charset="0"/>
            </a:endParaRPr>
          </a:p>
        </p:txBody>
      </p:sp>
      <p:sp>
        <p:nvSpPr>
          <p:cNvPr id="3" name="Rectangle 2"/>
          <p:cNvSpPr/>
          <p:nvPr/>
        </p:nvSpPr>
        <p:spPr>
          <a:xfrm>
            <a:off x="143691" y="1248899"/>
            <a:ext cx="8856618" cy="461665"/>
          </a:xfrm>
          <a:prstGeom prst="rect">
            <a:avLst/>
          </a:prstGeom>
        </p:spPr>
        <p:txBody>
          <a:bodyPr wrap="square">
            <a:spAutoFit/>
          </a:bodyPr>
          <a:lstStyle/>
          <a:p>
            <a:pPr marL="342900" indent="-342900">
              <a:buFont typeface="Arial" panose="020B0604020202020204" pitchFamily="34" charset="0"/>
              <a:buChar char="•"/>
            </a:pPr>
            <a:r>
              <a:rPr lang="fr-FR" sz="2400" b="1" dirty="0" smtClean="0">
                <a:solidFill>
                  <a:srgbClr val="C00000"/>
                </a:solidFill>
                <a:latin typeface="Arial Narrow" panose="020B0606020202030204" pitchFamily="34" charset="0"/>
              </a:rPr>
              <a:t>Respecter les horaires, la répartition et la composition des repas</a:t>
            </a:r>
          </a:p>
        </p:txBody>
      </p:sp>
      <p:pic>
        <p:nvPicPr>
          <p:cNvPr id="7" name="Image 6"/>
          <p:cNvPicPr>
            <a:picLocks noChangeAspect="1"/>
          </p:cNvPicPr>
          <p:nvPr/>
        </p:nvPicPr>
        <p:blipFill>
          <a:blip r:embed="rId3"/>
          <a:stretch>
            <a:fillRect/>
          </a:stretch>
        </p:blipFill>
        <p:spPr>
          <a:xfrm>
            <a:off x="143691" y="1802772"/>
            <a:ext cx="8856617" cy="4823584"/>
          </a:xfrm>
          <a:prstGeom prst="rect">
            <a:avLst/>
          </a:prstGeom>
        </p:spPr>
      </p:pic>
      <p:sp>
        <p:nvSpPr>
          <p:cNvPr id="8" name="Espace réservé du numéro de diapositive 7"/>
          <p:cNvSpPr>
            <a:spLocks noGrp="1"/>
          </p:cNvSpPr>
          <p:nvPr>
            <p:ph type="sldNum" sz="quarter" idx="12"/>
          </p:nvPr>
        </p:nvSpPr>
        <p:spPr/>
        <p:txBody>
          <a:bodyPr/>
          <a:lstStyle/>
          <a:p>
            <a:fld id="{052D8B5D-AB05-415B-AF9B-BDD74A468CEF}" type="slidenum">
              <a:rPr lang="fr-FR" smtClean="0"/>
              <a:t>38</a:t>
            </a:fld>
            <a:endParaRPr lang="fr-FR"/>
          </a:p>
        </p:txBody>
      </p:sp>
    </p:spTree>
    <p:extLst>
      <p:ext uri="{BB962C8B-B14F-4D97-AF65-F5344CB8AC3E}">
        <p14:creationId xmlns:p14="http://schemas.microsoft.com/office/powerpoint/2010/main" val="339932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à coins arrondis 12"/>
          <p:cNvSpPr/>
          <p:nvPr/>
        </p:nvSpPr>
        <p:spPr>
          <a:xfrm>
            <a:off x="2905432" y="1238864"/>
            <a:ext cx="3554362" cy="483466"/>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u="sng" dirty="0" smtClean="0">
                <a:solidFill>
                  <a:srgbClr val="FFFF00"/>
                </a:solidFill>
                <a:latin typeface="Arial Narrow" panose="020B0606020202030204" pitchFamily="34" charset="0"/>
              </a:rPr>
              <a:t>Quelques conseils:</a:t>
            </a:r>
            <a:endParaRPr lang="fr-FR" sz="3200" b="1" u="sng" dirty="0">
              <a:solidFill>
                <a:srgbClr val="FFFF00"/>
              </a:solidFill>
              <a:latin typeface="Arial Narrow" panose="020B0606020202030204" pitchFamily="34" charset="0"/>
            </a:endParaRPr>
          </a:p>
        </p:txBody>
      </p:sp>
      <p:pic>
        <p:nvPicPr>
          <p:cNvPr id="4" name="Image 3"/>
          <p:cNvPicPr>
            <a:picLocks noChangeAspect="1"/>
          </p:cNvPicPr>
          <p:nvPr/>
        </p:nvPicPr>
        <p:blipFill>
          <a:blip r:embed="rId2"/>
          <a:stretch>
            <a:fillRect/>
          </a:stretch>
        </p:blipFill>
        <p:spPr>
          <a:xfrm>
            <a:off x="3023419" y="2632518"/>
            <a:ext cx="5873649" cy="3915766"/>
          </a:xfrm>
          <a:prstGeom prst="rect">
            <a:avLst/>
          </a:prstGeom>
        </p:spPr>
      </p:pic>
      <p:grpSp>
        <p:nvGrpSpPr>
          <p:cNvPr id="6" name="Groupe 5"/>
          <p:cNvGrpSpPr/>
          <p:nvPr/>
        </p:nvGrpSpPr>
        <p:grpSpPr>
          <a:xfrm>
            <a:off x="-1" y="-1"/>
            <a:ext cx="9144001" cy="6858001"/>
            <a:chOff x="-1" y="-1"/>
            <a:chExt cx="9144001" cy="6858001"/>
          </a:xfrm>
        </p:grpSpPr>
        <p:pic>
          <p:nvPicPr>
            <p:cNvPr id="7" name="Image 6"/>
            <p:cNvPicPr>
              <a:picLocks noChangeAspect="1"/>
            </p:cNvPicPr>
            <p:nvPr/>
          </p:nvPicPr>
          <p:blipFill>
            <a:blip r:embed="rId3"/>
            <a:stretch>
              <a:fillRect/>
            </a:stretch>
          </p:blipFill>
          <p:spPr>
            <a:xfrm>
              <a:off x="0" y="-1"/>
              <a:ext cx="9144000" cy="634181"/>
            </a:xfrm>
            <a:prstGeom prst="rect">
              <a:avLst/>
            </a:prstGeom>
          </p:spPr>
        </p:pic>
        <p:pic>
          <p:nvPicPr>
            <p:cNvPr id="8" name="Image 7"/>
            <p:cNvPicPr>
              <a:picLocks noChangeAspect="1"/>
            </p:cNvPicPr>
            <p:nvPr/>
          </p:nvPicPr>
          <p:blipFill rotWithShape="1">
            <a:blip r:embed="rId3"/>
            <a:srcRect l="27580" t="3488"/>
            <a:stretch/>
          </p:blipFill>
          <p:spPr>
            <a:xfrm rot="10800000">
              <a:off x="-1" y="6548284"/>
              <a:ext cx="6622025" cy="309716"/>
            </a:xfrm>
            <a:prstGeom prst="rect">
              <a:avLst/>
            </a:prstGeom>
          </p:spPr>
        </p:pic>
      </p:grpSp>
      <p:sp>
        <p:nvSpPr>
          <p:cNvPr id="9" name="Rectangle 8"/>
          <p:cNvSpPr/>
          <p:nvPr/>
        </p:nvSpPr>
        <p:spPr>
          <a:xfrm>
            <a:off x="143691" y="617331"/>
            <a:ext cx="8856617" cy="584775"/>
          </a:xfrm>
          <a:prstGeom prst="rect">
            <a:avLst/>
          </a:prstGeom>
        </p:spPr>
        <p:txBody>
          <a:bodyPr wrap="square">
            <a:spAutoFit/>
          </a:bodyPr>
          <a:lstStyle/>
          <a:p>
            <a:pPr algn="ctr"/>
            <a:r>
              <a:rPr lang="fr-FR" sz="3200" b="1" dirty="0" smtClean="0">
                <a:latin typeface="Arial Narrow" panose="020B0606020202030204" pitchFamily="34" charset="0"/>
              </a:rPr>
              <a:t>4. EQUILIBRE ALIMENTAIRE EN PRATIQUE</a:t>
            </a:r>
            <a:endParaRPr lang="fr-FR" sz="3200" b="1" dirty="0">
              <a:latin typeface="Arial Narrow" panose="020B0606020202030204" pitchFamily="34" charset="0"/>
            </a:endParaRPr>
          </a:p>
        </p:txBody>
      </p:sp>
      <p:sp>
        <p:nvSpPr>
          <p:cNvPr id="10" name="Rectangle 9"/>
          <p:cNvSpPr/>
          <p:nvPr/>
        </p:nvSpPr>
        <p:spPr>
          <a:xfrm>
            <a:off x="143691" y="1707582"/>
            <a:ext cx="8856618" cy="830997"/>
          </a:xfrm>
          <a:prstGeom prst="rect">
            <a:avLst/>
          </a:prstGeom>
          <a:solidFill>
            <a:srgbClr val="0033CC"/>
          </a:solidFill>
        </p:spPr>
        <p:txBody>
          <a:bodyPr wrap="square">
            <a:spAutoFit/>
          </a:bodyPr>
          <a:lstStyle/>
          <a:p>
            <a:pPr marL="342900" indent="-342900">
              <a:buFont typeface="Arial" panose="020B0604020202020204" pitchFamily="34" charset="0"/>
              <a:buChar char="•"/>
            </a:pPr>
            <a:r>
              <a:rPr lang="fr-FR" sz="2400" b="1" dirty="0" smtClean="0">
                <a:solidFill>
                  <a:schemeClr val="bg1"/>
                </a:solidFill>
                <a:latin typeface="Arial Narrow" panose="020B0606020202030204" pitchFamily="34" charset="0"/>
              </a:rPr>
              <a:t>Prendre l’habitude de manger dans des </a:t>
            </a:r>
            <a:r>
              <a:rPr lang="fr-FR" sz="2400" b="1" dirty="0" smtClean="0">
                <a:solidFill>
                  <a:srgbClr val="FFC000"/>
                </a:solidFill>
                <a:latin typeface="Arial Narrow" panose="020B0606020202030204" pitchFamily="34" charset="0"/>
              </a:rPr>
              <a:t>assiettes individuelles </a:t>
            </a:r>
            <a:r>
              <a:rPr lang="fr-FR" sz="2400" b="1" dirty="0" smtClean="0">
                <a:solidFill>
                  <a:schemeClr val="bg1"/>
                </a:solidFill>
                <a:latin typeface="Arial Narrow" panose="020B0606020202030204" pitchFamily="34" charset="0"/>
              </a:rPr>
              <a:t>en vue de maitriser et de contrôler les quantités d’aliments consommés</a:t>
            </a:r>
          </a:p>
        </p:txBody>
      </p:sp>
      <p:sp>
        <p:nvSpPr>
          <p:cNvPr id="11" name="Rectangle avec flèche vers la droite 10"/>
          <p:cNvSpPr/>
          <p:nvPr/>
        </p:nvSpPr>
        <p:spPr>
          <a:xfrm>
            <a:off x="221226" y="3208969"/>
            <a:ext cx="2684206" cy="2831690"/>
          </a:xfrm>
          <a:prstGeom prst="rightArrow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fr-F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800" b="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Repas équilibré</a:t>
            </a:r>
            <a:endParaRPr lang="fr-FR" sz="2800" dirty="0">
              <a:effectLst>
                <a:outerShdw blurRad="38100" dist="38100" dir="2700000" algn="tl">
                  <a:srgbClr val="000000">
                    <a:alpha val="43137"/>
                  </a:srgbClr>
                </a:outerShdw>
              </a:effectLst>
            </a:endParaRPr>
          </a:p>
        </p:txBody>
      </p:sp>
      <p:sp>
        <p:nvSpPr>
          <p:cNvPr id="2" name="Espace réservé du numéro de diapositive 1"/>
          <p:cNvSpPr>
            <a:spLocks noGrp="1"/>
          </p:cNvSpPr>
          <p:nvPr>
            <p:ph type="sldNum" sz="quarter" idx="12"/>
          </p:nvPr>
        </p:nvSpPr>
        <p:spPr/>
        <p:txBody>
          <a:bodyPr/>
          <a:lstStyle/>
          <a:p>
            <a:fld id="{052D8B5D-AB05-415B-AF9B-BDD74A468CEF}" type="slidenum">
              <a:rPr lang="fr-FR" smtClean="0"/>
              <a:t>39</a:t>
            </a:fld>
            <a:endParaRPr lang="fr-FR"/>
          </a:p>
        </p:txBody>
      </p:sp>
    </p:spTree>
    <p:extLst>
      <p:ext uri="{BB962C8B-B14F-4D97-AF65-F5344CB8AC3E}">
        <p14:creationId xmlns:p14="http://schemas.microsoft.com/office/powerpoint/2010/main" val="1447766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e 14"/>
          <p:cNvGrpSpPr/>
          <p:nvPr/>
        </p:nvGrpSpPr>
        <p:grpSpPr>
          <a:xfrm>
            <a:off x="-1" y="-1"/>
            <a:ext cx="9144001" cy="6858001"/>
            <a:chOff x="-1" y="-1"/>
            <a:chExt cx="9144001" cy="6858001"/>
          </a:xfrm>
        </p:grpSpPr>
        <p:pic>
          <p:nvPicPr>
            <p:cNvPr id="16" name="Image 15"/>
            <p:cNvPicPr>
              <a:picLocks noChangeAspect="1"/>
            </p:cNvPicPr>
            <p:nvPr/>
          </p:nvPicPr>
          <p:blipFill>
            <a:blip r:embed="rId2"/>
            <a:stretch>
              <a:fillRect/>
            </a:stretch>
          </p:blipFill>
          <p:spPr>
            <a:xfrm>
              <a:off x="0" y="-1"/>
              <a:ext cx="9144000" cy="634181"/>
            </a:xfrm>
            <a:prstGeom prst="rect">
              <a:avLst/>
            </a:prstGeom>
          </p:spPr>
        </p:pic>
        <p:pic>
          <p:nvPicPr>
            <p:cNvPr id="17" name="Image 16"/>
            <p:cNvPicPr>
              <a:picLocks noChangeAspect="1"/>
            </p:cNvPicPr>
            <p:nvPr/>
          </p:nvPicPr>
          <p:blipFill rotWithShape="1">
            <a:blip r:embed="rId2"/>
            <a:srcRect l="27580" t="3488"/>
            <a:stretch/>
          </p:blipFill>
          <p:spPr>
            <a:xfrm rot="10800000">
              <a:off x="-1" y="6548284"/>
              <a:ext cx="6622025" cy="309716"/>
            </a:xfrm>
            <a:prstGeom prst="rect">
              <a:avLst/>
            </a:prstGeom>
          </p:spPr>
        </p:pic>
      </p:grpSp>
      <p:sp>
        <p:nvSpPr>
          <p:cNvPr id="2" name="Rectangle 1"/>
          <p:cNvSpPr/>
          <p:nvPr/>
        </p:nvSpPr>
        <p:spPr>
          <a:xfrm>
            <a:off x="143691" y="602574"/>
            <a:ext cx="8856617" cy="830997"/>
          </a:xfrm>
          <a:prstGeom prst="rect">
            <a:avLst/>
          </a:prstGeom>
        </p:spPr>
        <p:txBody>
          <a:bodyPr wrap="square">
            <a:spAutoFit/>
          </a:bodyPr>
          <a:lstStyle/>
          <a:p>
            <a:pPr algn="ctr"/>
            <a:r>
              <a:rPr lang="fr-FR" sz="2400" b="1" dirty="0" smtClean="0">
                <a:latin typeface="Arial Narrow" panose="020B0606020202030204" pitchFamily="34" charset="0"/>
              </a:rPr>
              <a:t>Comment définissez-vous</a:t>
            </a:r>
          </a:p>
          <a:p>
            <a:pPr algn="ctr"/>
            <a:r>
              <a:rPr lang="fr-FR" sz="2400" b="1" dirty="0" smtClean="0">
                <a:latin typeface="Arial Narrow" panose="020B0606020202030204" pitchFamily="34" charset="0"/>
              </a:rPr>
              <a:t>..... la nutrition? Quelques mots clés :</a:t>
            </a:r>
            <a:endParaRPr lang="fr-FR" sz="2400" b="1" dirty="0">
              <a:latin typeface="Arial Narrow" panose="020B0606020202030204" pitchFamily="34" charset="0"/>
            </a:endParaRPr>
          </a:p>
        </p:txBody>
      </p:sp>
      <p:sp>
        <p:nvSpPr>
          <p:cNvPr id="5" name="Explosion 1 4"/>
          <p:cNvSpPr/>
          <p:nvPr/>
        </p:nvSpPr>
        <p:spPr>
          <a:xfrm>
            <a:off x="3017517" y="1519761"/>
            <a:ext cx="3004458" cy="1345474"/>
          </a:xfrm>
          <a:prstGeom prst="irregularSeal1">
            <a:avLst/>
          </a:prstGeom>
          <a:solidFill>
            <a:srgbClr val="7030A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latin typeface="Arial Narrow" panose="020B0606020202030204" pitchFamily="34" charset="0"/>
              </a:rPr>
              <a:t>Micronutriments</a:t>
            </a:r>
            <a:endParaRPr lang="fr-FR" sz="2000" dirty="0">
              <a:latin typeface="Arial Narrow" panose="020B0606020202030204" pitchFamily="34" charset="0"/>
            </a:endParaRPr>
          </a:p>
        </p:txBody>
      </p:sp>
      <p:sp>
        <p:nvSpPr>
          <p:cNvPr id="8" name="Explosion 1 7"/>
          <p:cNvSpPr/>
          <p:nvPr/>
        </p:nvSpPr>
        <p:spPr>
          <a:xfrm>
            <a:off x="143690" y="1725865"/>
            <a:ext cx="3004458" cy="1345474"/>
          </a:xfrm>
          <a:prstGeom prst="irregularSeal1">
            <a:avLst/>
          </a:prstGeom>
          <a:solidFill>
            <a:srgbClr val="7030A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latin typeface="Arial Narrow" panose="020B0606020202030204" pitchFamily="34" charset="0"/>
              </a:rPr>
              <a:t>Consommation alimentaire</a:t>
            </a:r>
            <a:endParaRPr lang="fr-FR" sz="2000" dirty="0">
              <a:latin typeface="Arial Narrow" panose="020B0606020202030204" pitchFamily="34" charset="0"/>
            </a:endParaRPr>
          </a:p>
        </p:txBody>
      </p:sp>
      <p:sp>
        <p:nvSpPr>
          <p:cNvPr id="9" name="Explosion 1 8"/>
          <p:cNvSpPr/>
          <p:nvPr/>
        </p:nvSpPr>
        <p:spPr>
          <a:xfrm>
            <a:off x="6008916" y="1744891"/>
            <a:ext cx="3004458" cy="1345474"/>
          </a:xfrm>
          <a:prstGeom prst="irregularSeal1">
            <a:avLst/>
          </a:prstGeom>
          <a:solidFill>
            <a:srgbClr val="7030A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latin typeface="Arial Narrow" panose="020B0606020202030204" pitchFamily="34" charset="0"/>
              </a:rPr>
              <a:t>Protéines</a:t>
            </a:r>
            <a:endParaRPr lang="fr-FR" sz="2000" dirty="0">
              <a:latin typeface="Arial Narrow" panose="020B0606020202030204" pitchFamily="34" charset="0"/>
            </a:endParaRPr>
          </a:p>
        </p:txBody>
      </p:sp>
      <p:sp>
        <p:nvSpPr>
          <p:cNvPr id="10" name="Explosion 1 9"/>
          <p:cNvSpPr/>
          <p:nvPr/>
        </p:nvSpPr>
        <p:spPr>
          <a:xfrm>
            <a:off x="2808515" y="3451412"/>
            <a:ext cx="3213460" cy="1466560"/>
          </a:xfrm>
          <a:prstGeom prst="irregularSeal1">
            <a:avLst/>
          </a:prstGeom>
          <a:solidFill>
            <a:srgbClr val="7030A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latin typeface="Arial Narrow" panose="020B0606020202030204" pitchFamily="34" charset="0"/>
              </a:rPr>
              <a:t>Activité physique</a:t>
            </a:r>
            <a:endParaRPr lang="fr-FR" sz="2000" dirty="0">
              <a:latin typeface="Arial Narrow" panose="020B0606020202030204" pitchFamily="34" charset="0"/>
            </a:endParaRPr>
          </a:p>
        </p:txBody>
      </p:sp>
      <p:sp>
        <p:nvSpPr>
          <p:cNvPr id="11" name="Explosion 1 10"/>
          <p:cNvSpPr/>
          <p:nvPr/>
        </p:nvSpPr>
        <p:spPr>
          <a:xfrm>
            <a:off x="5987143" y="3353280"/>
            <a:ext cx="3004458" cy="1345474"/>
          </a:xfrm>
          <a:prstGeom prst="irregularSeal1">
            <a:avLst/>
          </a:prstGeom>
          <a:solidFill>
            <a:srgbClr val="7030A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latin typeface="Arial Narrow" panose="020B0606020202030204" pitchFamily="34" charset="0"/>
              </a:rPr>
              <a:t>Glucides</a:t>
            </a:r>
            <a:endParaRPr lang="fr-FR" sz="2000" dirty="0">
              <a:latin typeface="Arial Narrow" panose="020B0606020202030204" pitchFamily="34" charset="0"/>
            </a:endParaRPr>
          </a:p>
        </p:txBody>
      </p:sp>
      <p:sp>
        <p:nvSpPr>
          <p:cNvPr id="12" name="Explosion 1 11"/>
          <p:cNvSpPr/>
          <p:nvPr/>
        </p:nvSpPr>
        <p:spPr>
          <a:xfrm>
            <a:off x="5916019" y="5108473"/>
            <a:ext cx="3004458" cy="1345474"/>
          </a:xfrm>
          <a:prstGeom prst="irregularSeal1">
            <a:avLst/>
          </a:prstGeom>
          <a:solidFill>
            <a:srgbClr val="7030A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latin typeface="Arial Narrow" panose="020B0606020202030204" pitchFamily="34" charset="0"/>
              </a:rPr>
              <a:t>Lipides</a:t>
            </a:r>
            <a:endParaRPr lang="fr-FR" sz="2000" dirty="0">
              <a:latin typeface="Arial Narrow" panose="020B0606020202030204" pitchFamily="34" charset="0"/>
            </a:endParaRPr>
          </a:p>
        </p:txBody>
      </p:sp>
      <p:sp>
        <p:nvSpPr>
          <p:cNvPr id="13" name="Explosion 1 12"/>
          <p:cNvSpPr/>
          <p:nvPr/>
        </p:nvSpPr>
        <p:spPr>
          <a:xfrm>
            <a:off x="143690" y="3262928"/>
            <a:ext cx="2547259" cy="1111014"/>
          </a:xfrm>
          <a:prstGeom prst="irregularSeal1">
            <a:avLst/>
          </a:prstGeom>
          <a:solidFill>
            <a:srgbClr val="7030A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latin typeface="Arial Narrow" panose="020B0606020202030204" pitchFamily="34" charset="0"/>
              </a:rPr>
              <a:t>Energie </a:t>
            </a:r>
            <a:endParaRPr lang="fr-FR" sz="2000" dirty="0">
              <a:latin typeface="Arial Narrow" panose="020B0606020202030204" pitchFamily="34" charset="0"/>
            </a:endParaRPr>
          </a:p>
        </p:txBody>
      </p:sp>
      <p:sp>
        <p:nvSpPr>
          <p:cNvPr id="14" name="Explosion 1 13"/>
          <p:cNvSpPr/>
          <p:nvPr/>
        </p:nvSpPr>
        <p:spPr>
          <a:xfrm>
            <a:off x="143689" y="4749854"/>
            <a:ext cx="3644539" cy="1742385"/>
          </a:xfrm>
          <a:prstGeom prst="irregularSeal1">
            <a:avLst/>
          </a:prstGeom>
          <a:solidFill>
            <a:srgbClr val="7030A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latin typeface="Arial Narrow" panose="020B0606020202030204" pitchFamily="34" charset="0"/>
              </a:rPr>
              <a:t>Macronutriments</a:t>
            </a:r>
            <a:endParaRPr lang="fr-FR" sz="2000" dirty="0">
              <a:latin typeface="Arial Narrow" panose="020B0606020202030204" pitchFamily="34" charset="0"/>
            </a:endParaRPr>
          </a:p>
        </p:txBody>
      </p:sp>
      <p:sp>
        <p:nvSpPr>
          <p:cNvPr id="3" name="Espace réservé du numéro de diapositive 2"/>
          <p:cNvSpPr>
            <a:spLocks noGrp="1"/>
          </p:cNvSpPr>
          <p:nvPr>
            <p:ph type="sldNum" sz="quarter" idx="12"/>
          </p:nvPr>
        </p:nvSpPr>
        <p:spPr/>
        <p:txBody>
          <a:bodyPr/>
          <a:lstStyle/>
          <a:p>
            <a:fld id="{052D8B5D-AB05-415B-AF9B-BDD74A468CEF}" type="slidenum">
              <a:rPr lang="fr-FR" smtClean="0"/>
              <a:t>4</a:t>
            </a:fld>
            <a:endParaRPr lang="fr-FR"/>
          </a:p>
        </p:txBody>
      </p:sp>
    </p:spTree>
    <p:extLst>
      <p:ext uri="{BB962C8B-B14F-4D97-AF65-F5344CB8AC3E}">
        <p14:creationId xmlns:p14="http://schemas.microsoft.com/office/powerpoint/2010/main" val="359857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 y="-1"/>
            <a:ext cx="9144001" cy="6858001"/>
            <a:chOff x="-1" y="-1"/>
            <a:chExt cx="9144001" cy="6858001"/>
          </a:xfrm>
        </p:grpSpPr>
        <p:pic>
          <p:nvPicPr>
            <p:cNvPr id="7" name="Image 6"/>
            <p:cNvPicPr>
              <a:picLocks noChangeAspect="1"/>
            </p:cNvPicPr>
            <p:nvPr/>
          </p:nvPicPr>
          <p:blipFill>
            <a:blip r:embed="rId2"/>
            <a:stretch>
              <a:fillRect/>
            </a:stretch>
          </p:blipFill>
          <p:spPr>
            <a:xfrm>
              <a:off x="0" y="-1"/>
              <a:ext cx="9144000" cy="634181"/>
            </a:xfrm>
            <a:prstGeom prst="rect">
              <a:avLst/>
            </a:prstGeom>
          </p:spPr>
        </p:pic>
        <p:pic>
          <p:nvPicPr>
            <p:cNvPr id="8" name="Image 7"/>
            <p:cNvPicPr>
              <a:picLocks noChangeAspect="1"/>
            </p:cNvPicPr>
            <p:nvPr/>
          </p:nvPicPr>
          <p:blipFill rotWithShape="1">
            <a:blip r:embed="rId2"/>
            <a:srcRect l="27580" t="3488"/>
            <a:stretch/>
          </p:blipFill>
          <p:spPr>
            <a:xfrm rot="10800000">
              <a:off x="-1" y="6548284"/>
              <a:ext cx="6622025" cy="309716"/>
            </a:xfrm>
            <a:prstGeom prst="rect">
              <a:avLst/>
            </a:prstGeom>
          </p:spPr>
        </p:pic>
      </p:grpSp>
      <p:sp>
        <p:nvSpPr>
          <p:cNvPr id="9" name="Rectangle 8"/>
          <p:cNvSpPr/>
          <p:nvPr/>
        </p:nvSpPr>
        <p:spPr>
          <a:xfrm>
            <a:off x="143691" y="617331"/>
            <a:ext cx="8856617" cy="584775"/>
          </a:xfrm>
          <a:prstGeom prst="rect">
            <a:avLst/>
          </a:prstGeom>
        </p:spPr>
        <p:txBody>
          <a:bodyPr wrap="square">
            <a:spAutoFit/>
          </a:bodyPr>
          <a:lstStyle/>
          <a:p>
            <a:pPr algn="ctr"/>
            <a:r>
              <a:rPr lang="fr-FR" sz="3200" b="1" dirty="0" smtClean="0">
                <a:latin typeface="Arial Narrow" panose="020B0606020202030204" pitchFamily="34" charset="0"/>
              </a:rPr>
              <a:t>5. BESOINS NUTRITIONNELS SPÉCIFIQUES</a:t>
            </a:r>
            <a:endParaRPr lang="fr-FR" sz="3200" b="1" dirty="0">
              <a:latin typeface="Arial Narrow" panose="020B0606020202030204" pitchFamily="34" charset="0"/>
            </a:endParaRPr>
          </a:p>
        </p:txBody>
      </p:sp>
      <p:sp>
        <p:nvSpPr>
          <p:cNvPr id="12" name="Rectangle 11"/>
          <p:cNvSpPr/>
          <p:nvPr/>
        </p:nvSpPr>
        <p:spPr>
          <a:xfrm>
            <a:off x="420915" y="1412824"/>
            <a:ext cx="8389256" cy="4770537"/>
          </a:xfrm>
          <a:prstGeom prst="rect">
            <a:avLst/>
          </a:prstGeom>
        </p:spPr>
        <p:txBody>
          <a:bodyPr wrap="square">
            <a:spAutoFit/>
          </a:bodyPr>
          <a:lstStyle/>
          <a:p>
            <a:r>
              <a:rPr lang="fr-FR" sz="2800" b="1" i="0" u="none" strike="noStrike" baseline="0" dirty="0" smtClean="0">
                <a:solidFill>
                  <a:srgbClr val="C00000"/>
                </a:solidFill>
                <a:latin typeface="Arial Narrow" panose="020B0606020202030204" pitchFamily="34" charset="0"/>
              </a:rPr>
              <a:t>ANC en énergie et nutriments</a:t>
            </a:r>
            <a:r>
              <a:rPr lang="fr-FR" sz="2800" b="1" i="0" u="none" strike="noStrike" dirty="0" smtClean="0">
                <a:solidFill>
                  <a:srgbClr val="C00000"/>
                </a:solidFill>
                <a:latin typeface="Arial Narrow" panose="020B0606020202030204" pitchFamily="34" charset="0"/>
              </a:rPr>
              <a:t> </a:t>
            </a:r>
            <a:r>
              <a:rPr lang="fr-FR" sz="2800" b="1" dirty="0" smtClean="0">
                <a:solidFill>
                  <a:srgbClr val="C00000"/>
                </a:solidFill>
                <a:latin typeface="Arial Narrow" panose="020B0606020202030204" pitchFamily="34" charset="0"/>
              </a:rPr>
              <a:t>varient</a:t>
            </a:r>
            <a:r>
              <a:rPr lang="fr-FR" sz="2800" b="1" i="0" u="none" strike="noStrike" dirty="0" smtClean="0">
                <a:solidFill>
                  <a:srgbClr val="C00000"/>
                </a:solidFill>
                <a:latin typeface="Arial Narrow" panose="020B0606020202030204" pitchFamily="34" charset="0"/>
              </a:rPr>
              <a:t> selon le </a:t>
            </a:r>
            <a:r>
              <a:rPr lang="fr-FR" sz="2800" b="1" i="0" u="none" strike="noStrike" dirty="0" smtClean="0">
                <a:solidFill>
                  <a:srgbClr val="C00000"/>
                </a:solidFill>
                <a:latin typeface="Arial Narrow" panose="020B0606020202030204" pitchFamily="34" charset="0"/>
              </a:rPr>
              <a:t>terrain :</a:t>
            </a:r>
            <a:endParaRPr lang="fr-FR" sz="2800" b="0" i="0" u="none" strike="noStrike" baseline="0" dirty="0" smtClean="0">
              <a:solidFill>
                <a:srgbClr val="C00000"/>
              </a:solidFill>
              <a:latin typeface="Arial Narrow" panose="020B0606020202030204" pitchFamily="34" charset="0"/>
            </a:endParaRPr>
          </a:p>
          <a:p>
            <a:pPr marL="457200" indent="-457200">
              <a:buFont typeface="Arial" panose="020B0604020202020204" pitchFamily="34" charset="0"/>
              <a:buChar char="•"/>
            </a:pPr>
            <a:endParaRPr lang="fr-FR" b="1" dirty="0" smtClean="0">
              <a:latin typeface="Arial Narrow" panose="020B0606020202030204" pitchFamily="34" charset="0"/>
            </a:endParaRPr>
          </a:p>
          <a:p>
            <a:pPr marL="457200" indent="-457200">
              <a:buFont typeface="Arial" panose="020B0604020202020204" pitchFamily="34" charset="0"/>
              <a:buChar char="•"/>
            </a:pPr>
            <a:r>
              <a:rPr lang="fr-FR" sz="2800" b="1" dirty="0" smtClean="0">
                <a:latin typeface="Arial Narrow" panose="020B0606020202030204" pitchFamily="34" charset="0"/>
              </a:rPr>
              <a:t>Sexe et âge </a:t>
            </a:r>
          </a:p>
          <a:p>
            <a:pPr marL="457200" indent="-457200">
              <a:buFont typeface="Arial" panose="020B0604020202020204" pitchFamily="34" charset="0"/>
              <a:buChar char="•"/>
            </a:pPr>
            <a:endParaRPr lang="fr-FR" b="1" dirty="0" smtClean="0">
              <a:latin typeface="Arial Narrow" panose="020B0606020202030204" pitchFamily="34" charset="0"/>
            </a:endParaRPr>
          </a:p>
          <a:p>
            <a:pPr marL="457200" indent="-457200">
              <a:buFont typeface="Arial" panose="020B0604020202020204" pitchFamily="34" charset="0"/>
              <a:buChar char="•"/>
            </a:pPr>
            <a:r>
              <a:rPr lang="fr-FR" sz="2800" b="1" dirty="0" smtClean="0">
                <a:latin typeface="Arial Narrow" panose="020B0606020202030204" pitchFamily="34" charset="0"/>
              </a:rPr>
              <a:t>Adultes </a:t>
            </a:r>
          </a:p>
          <a:p>
            <a:pPr marL="457200" indent="-457200">
              <a:buFont typeface="Arial" panose="020B0604020202020204" pitchFamily="34" charset="0"/>
              <a:buChar char="•"/>
            </a:pPr>
            <a:endParaRPr lang="fr-FR" b="1" dirty="0" smtClean="0">
              <a:latin typeface="Arial Narrow" panose="020B0606020202030204" pitchFamily="34" charset="0"/>
            </a:endParaRPr>
          </a:p>
          <a:p>
            <a:pPr marL="457200" indent="-457200">
              <a:buFont typeface="Arial" panose="020B0604020202020204" pitchFamily="34" charset="0"/>
              <a:buChar char="•"/>
            </a:pPr>
            <a:r>
              <a:rPr lang="fr-FR" sz="2800" b="1" dirty="0" smtClean="0">
                <a:latin typeface="Arial Narrow" panose="020B0606020202030204" pitchFamily="34" charset="0"/>
              </a:rPr>
              <a:t>Femmes enceinte</a:t>
            </a:r>
          </a:p>
          <a:p>
            <a:pPr marL="457200" indent="-457200">
              <a:buFont typeface="Arial" panose="020B0604020202020204" pitchFamily="34" charset="0"/>
              <a:buChar char="•"/>
            </a:pPr>
            <a:endParaRPr lang="fr-FR" b="1" dirty="0">
              <a:latin typeface="Arial Narrow" panose="020B0606020202030204" pitchFamily="34" charset="0"/>
            </a:endParaRPr>
          </a:p>
          <a:p>
            <a:pPr marL="457200" indent="-457200">
              <a:buFont typeface="Arial" panose="020B0604020202020204" pitchFamily="34" charset="0"/>
              <a:buChar char="•"/>
            </a:pPr>
            <a:r>
              <a:rPr lang="fr-FR" sz="2800" b="1" dirty="0" smtClean="0">
                <a:latin typeface="Arial Narrow" panose="020B0606020202030204" pitchFamily="34" charset="0"/>
              </a:rPr>
              <a:t>Femme allaitante</a:t>
            </a:r>
            <a:endParaRPr lang="fr-FR" sz="2800" b="1" dirty="0">
              <a:latin typeface="Arial Narrow" panose="020B0606020202030204" pitchFamily="34" charset="0"/>
            </a:endParaRPr>
          </a:p>
          <a:p>
            <a:pPr marL="457200" indent="-457200">
              <a:buFont typeface="Arial" panose="020B0604020202020204" pitchFamily="34" charset="0"/>
              <a:buChar char="•"/>
            </a:pPr>
            <a:endParaRPr lang="fr-FR" b="1" dirty="0" smtClean="0">
              <a:latin typeface="Arial Narrow" panose="020B0606020202030204" pitchFamily="34" charset="0"/>
            </a:endParaRPr>
          </a:p>
          <a:p>
            <a:pPr marL="457200" indent="-457200">
              <a:buFont typeface="Arial" panose="020B0604020202020204" pitchFamily="34" charset="0"/>
              <a:buChar char="•"/>
            </a:pPr>
            <a:r>
              <a:rPr lang="fr-FR" sz="2800" b="1" dirty="0" smtClean="0">
                <a:latin typeface="Arial Narrow" panose="020B0606020202030204" pitchFamily="34" charset="0"/>
              </a:rPr>
              <a:t>Personnes âgées</a:t>
            </a:r>
          </a:p>
          <a:p>
            <a:pPr marL="457200" indent="-457200">
              <a:buFont typeface="Arial" panose="020B0604020202020204" pitchFamily="34" charset="0"/>
              <a:buChar char="•"/>
            </a:pPr>
            <a:endParaRPr lang="fr-FR" b="1" dirty="0">
              <a:latin typeface="Arial Narrow" panose="020B0606020202030204" pitchFamily="34" charset="0"/>
            </a:endParaRPr>
          </a:p>
          <a:p>
            <a:pPr marL="457200" indent="-457200">
              <a:buFont typeface="Arial" panose="020B0604020202020204" pitchFamily="34" charset="0"/>
              <a:buChar char="•"/>
            </a:pPr>
            <a:r>
              <a:rPr lang="fr-FR" sz="2800" b="1" dirty="0" smtClean="0">
                <a:latin typeface="Arial Narrow" panose="020B0606020202030204" pitchFamily="34" charset="0"/>
              </a:rPr>
              <a:t>Sportif </a:t>
            </a:r>
            <a:endParaRPr lang="fr-FR" sz="2800" dirty="0">
              <a:latin typeface="Arial Narrow" panose="020B0606020202030204" pitchFamily="34" charset="0"/>
            </a:endParaRPr>
          </a:p>
        </p:txBody>
      </p:sp>
      <p:sp>
        <p:nvSpPr>
          <p:cNvPr id="2" name="Espace réservé du numéro de diapositive 1"/>
          <p:cNvSpPr>
            <a:spLocks noGrp="1"/>
          </p:cNvSpPr>
          <p:nvPr>
            <p:ph type="sldNum" sz="quarter" idx="12"/>
          </p:nvPr>
        </p:nvSpPr>
        <p:spPr/>
        <p:txBody>
          <a:bodyPr/>
          <a:lstStyle/>
          <a:p>
            <a:fld id="{052D8B5D-AB05-415B-AF9B-BDD74A468CEF}" type="slidenum">
              <a:rPr lang="fr-FR" smtClean="0"/>
              <a:t>40</a:t>
            </a:fld>
            <a:endParaRPr lang="fr-FR"/>
          </a:p>
        </p:txBody>
      </p:sp>
    </p:spTree>
    <p:extLst>
      <p:ext uri="{BB962C8B-B14F-4D97-AF65-F5344CB8AC3E}">
        <p14:creationId xmlns:p14="http://schemas.microsoft.com/office/powerpoint/2010/main" val="172393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3690" y="1767348"/>
            <a:ext cx="8856618" cy="4247317"/>
          </a:xfrm>
          <a:prstGeom prst="rect">
            <a:avLst/>
          </a:prstGeom>
        </p:spPr>
        <p:txBody>
          <a:bodyPr wrap="square">
            <a:spAutoFit/>
          </a:bodyPr>
          <a:lstStyle/>
          <a:p>
            <a:pPr marL="342900" indent="-342900">
              <a:buFont typeface="Arial" panose="020B0604020202020204" pitchFamily="34" charset="0"/>
              <a:buChar char="•"/>
            </a:pPr>
            <a:r>
              <a:rPr lang="fr-FR" sz="2800" b="1" dirty="0" smtClean="0">
                <a:solidFill>
                  <a:srgbClr val="C00000"/>
                </a:solidFill>
                <a:latin typeface="Arial Narrow" panose="020B0606020202030204" pitchFamily="34" charset="0"/>
              </a:rPr>
              <a:t>Besoins selon l’âge </a:t>
            </a:r>
          </a:p>
          <a:p>
            <a:pPr marL="800100" lvl="1" indent="-342900">
              <a:buFont typeface="Arial Narrow" panose="020B0606020202030204" pitchFamily="34" charset="0"/>
              <a:buChar char="―"/>
            </a:pPr>
            <a:endParaRPr lang="fr-FR" b="1" dirty="0" smtClean="0">
              <a:latin typeface="Arial Narrow" panose="020B0606020202030204" pitchFamily="34" charset="0"/>
            </a:endParaRPr>
          </a:p>
          <a:p>
            <a:pPr marL="800100" lvl="1" indent="-342900">
              <a:buFont typeface="Arial Narrow" panose="020B0606020202030204" pitchFamily="34" charset="0"/>
              <a:buChar char="―"/>
            </a:pPr>
            <a:r>
              <a:rPr lang="fr-FR" sz="2800" b="1" dirty="0" smtClean="0">
                <a:latin typeface="Arial Narrow" panose="020B0606020202030204" pitchFamily="34" charset="0"/>
              </a:rPr>
              <a:t>Enfant (1 à 3 ans) : environ de 100kcal/kg/jour </a:t>
            </a:r>
          </a:p>
          <a:p>
            <a:pPr marL="800100" lvl="1" indent="-342900">
              <a:buFont typeface="Arial Narrow" panose="020B0606020202030204" pitchFamily="34" charset="0"/>
              <a:buChar char="―"/>
            </a:pPr>
            <a:endParaRPr lang="fr-FR" b="1" dirty="0" smtClean="0">
              <a:latin typeface="Arial Narrow" panose="020B0606020202030204" pitchFamily="34" charset="0"/>
            </a:endParaRPr>
          </a:p>
          <a:p>
            <a:pPr marL="800100" lvl="1" indent="-342900">
              <a:buFont typeface="Arial Narrow" panose="020B0606020202030204" pitchFamily="34" charset="0"/>
              <a:buChar char="―"/>
            </a:pPr>
            <a:r>
              <a:rPr lang="fr-FR" sz="2800" b="1" dirty="0" smtClean="0">
                <a:latin typeface="Arial Narrow" panose="020B0606020202030204" pitchFamily="34" charset="0"/>
              </a:rPr>
              <a:t>Chez un adulte 45 kcal/kg/jour</a:t>
            </a:r>
          </a:p>
          <a:p>
            <a:pPr marL="342900" indent="-342900">
              <a:buFont typeface="Arial" panose="020B0604020202020204" pitchFamily="34" charset="0"/>
              <a:buChar char="•"/>
            </a:pPr>
            <a:endParaRPr lang="fr-FR" sz="2400" b="1" dirty="0" smtClean="0">
              <a:latin typeface="Arial Narrow" panose="020B0606020202030204" pitchFamily="34" charset="0"/>
            </a:endParaRPr>
          </a:p>
          <a:p>
            <a:pPr marL="342900" indent="-342900">
              <a:buFont typeface="Arial" panose="020B0604020202020204" pitchFamily="34" charset="0"/>
              <a:buChar char="•"/>
            </a:pPr>
            <a:r>
              <a:rPr lang="fr-FR" sz="2800" b="1" dirty="0" smtClean="0">
                <a:solidFill>
                  <a:srgbClr val="C00000"/>
                </a:solidFill>
                <a:latin typeface="Arial Narrow" panose="020B0606020202030204" pitchFamily="34" charset="0"/>
              </a:rPr>
              <a:t>Besoins selon le sexe </a:t>
            </a:r>
            <a:r>
              <a:rPr lang="fr-FR" sz="2800" b="1" dirty="0" smtClean="0">
                <a:latin typeface="Arial Narrow" panose="020B0606020202030204" pitchFamily="34" charset="0"/>
              </a:rPr>
              <a:t> </a:t>
            </a:r>
          </a:p>
          <a:p>
            <a:pPr marL="800100" lvl="1" indent="-342900">
              <a:buFont typeface="Arial Narrow" panose="020B0606020202030204" pitchFamily="34" charset="0"/>
              <a:buChar char="―"/>
            </a:pPr>
            <a:endParaRPr lang="fr-FR" b="1" dirty="0" smtClean="0">
              <a:latin typeface="Arial Narrow" panose="020B0606020202030204" pitchFamily="34" charset="0"/>
            </a:endParaRPr>
          </a:p>
          <a:p>
            <a:pPr marL="800100" lvl="1" indent="-342900">
              <a:buFont typeface="Arial Narrow" panose="020B0606020202030204" pitchFamily="34" charset="0"/>
              <a:buChar char="―"/>
            </a:pPr>
            <a:r>
              <a:rPr lang="fr-FR" sz="2800" b="1" dirty="0" smtClean="0">
                <a:latin typeface="Arial Narrow" panose="020B0606020202030204" pitchFamily="34" charset="0"/>
              </a:rPr>
              <a:t>Homme adulte modérément actif : 45 kcal/kg/j </a:t>
            </a:r>
          </a:p>
          <a:p>
            <a:pPr marL="800100" lvl="1" indent="-342900">
              <a:buFont typeface="Arial Narrow" panose="020B0606020202030204" pitchFamily="34" charset="0"/>
              <a:buChar char="―"/>
            </a:pPr>
            <a:endParaRPr lang="fr-FR" b="1" dirty="0" smtClean="0">
              <a:latin typeface="Arial Narrow" panose="020B0606020202030204" pitchFamily="34" charset="0"/>
            </a:endParaRPr>
          </a:p>
          <a:p>
            <a:pPr marL="800100" lvl="1" indent="-342900">
              <a:buFont typeface="Arial Narrow" panose="020B0606020202030204" pitchFamily="34" charset="0"/>
              <a:buChar char="―"/>
            </a:pPr>
            <a:r>
              <a:rPr lang="fr-FR" sz="2800" b="1" dirty="0" smtClean="0">
                <a:latin typeface="Arial Narrow" panose="020B0606020202030204" pitchFamily="34" charset="0"/>
              </a:rPr>
              <a:t>Femme adulte modérément active : 40kcal/kg/j</a:t>
            </a:r>
          </a:p>
        </p:txBody>
      </p:sp>
      <p:sp>
        <p:nvSpPr>
          <p:cNvPr id="9" name="Rectangle 8"/>
          <p:cNvSpPr/>
          <p:nvPr/>
        </p:nvSpPr>
        <p:spPr>
          <a:xfrm>
            <a:off x="143691" y="617331"/>
            <a:ext cx="8856617" cy="584775"/>
          </a:xfrm>
          <a:prstGeom prst="rect">
            <a:avLst/>
          </a:prstGeom>
        </p:spPr>
        <p:txBody>
          <a:bodyPr wrap="square">
            <a:spAutoFit/>
          </a:bodyPr>
          <a:lstStyle/>
          <a:p>
            <a:pPr algn="ctr"/>
            <a:r>
              <a:rPr lang="fr-FR" sz="3200" b="1" dirty="0" smtClean="0">
                <a:latin typeface="Arial Narrow" panose="020B0606020202030204" pitchFamily="34" charset="0"/>
              </a:rPr>
              <a:t>5. BESOINS NUTRITIONNELS SPÉCIFIQUES</a:t>
            </a:r>
            <a:endParaRPr lang="fr-FR" sz="3200" b="1" dirty="0">
              <a:latin typeface="Arial Narrow" panose="020B0606020202030204" pitchFamily="34" charset="0"/>
            </a:endParaRPr>
          </a:p>
        </p:txBody>
      </p:sp>
      <p:grpSp>
        <p:nvGrpSpPr>
          <p:cNvPr id="10" name="Groupe 9"/>
          <p:cNvGrpSpPr/>
          <p:nvPr/>
        </p:nvGrpSpPr>
        <p:grpSpPr>
          <a:xfrm>
            <a:off x="-1" y="-1"/>
            <a:ext cx="9144001" cy="6858001"/>
            <a:chOff x="-1" y="-1"/>
            <a:chExt cx="9144001" cy="6858001"/>
          </a:xfrm>
        </p:grpSpPr>
        <p:pic>
          <p:nvPicPr>
            <p:cNvPr id="11" name="Image 10"/>
            <p:cNvPicPr>
              <a:picLocks noChangeAspect="1"/>
            </p:cNvPicPr>
            <p:nvPr/>
          </p:nvPicPr>
          <p:blipFill>
            <a:blip r:embed="rId2"/>
            <a:stretch>
              <a:fillRect/>
            </a:stretch>
          </p:blipFill>
          <p:spPr>
            <a:xfrm>
              <a:off x="0" y="-1"/>
              <a:ext cx="9144000" cy="634181"/>
            </a:xfrm>
            <a:prstGeom prst="rect">
              <a:avLst/>
            </a:prstGeom>
          </p:spPr>
        </p:pic>
        <p:pic>
          <p:nvPicPr>
            <p:cNvPr id="12" name="Image 11"/>
            <p:cNvPicPr>
              <a:picLocks noChangeAspect="1"/>
            </p:cNvPicPr>
            <p:nvPr/>
          </p:nvPicPr>
          <p:blipFill rotWithShape="1">
            <a:blip r:embed="rId2"/>
            <a:srcRect l="27580" t="3488"/>
            <a:stretch/>
          </p:blipFill>
          <p:spPr>
            <a:xfrm rot="10800000">
              <a:off x="-1" y="6548284"/>
              <a:ext cx="6622025" cy="309716"/>
            </a:xfrm>
            <a:prstGeom prst="rect">
              <a:avLst/>
            </a:prstGeom>
          </p:spPr>
        </p:pic>
      </p:grpSp>
      <p:sp>
        <p:nvSpPr>
          <p:cNvPr id="7" name="Ellipse 6"/>
          <p:cNvSpPr/>
          <p:nvPr/>
        </p:nvSpPr>
        <p:spPr>
          <a:xfrm>
            <a:off x="5583801" y="1241226"/>
            <a:ext cx="3416507" cy="97103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Arial Narrow" panose="020B0606020202030204" pitchFamily="34" charset="0"/>
              </a:rPr>
              <a:t>Besoins selon le sexe et l’âge</a:t>
            </a:r>
            <a:endParaRPr lang="fr-FR" sz="2400" b="1" dirty="0">
              <a:latin typeface="Arial Narrow" panose="020B0606020202030204" pitchFamily="34" charset="0"/>
            </a:endParaRPr>
          </a:p>
        </p:txBody>
      </p:sp>
      <p:sp>
        <p:nvSpPr>
          <p:cNvPr id="2" name="Espace réservé du numéro de diapositive 1"/>
          <p:cNvSpPr>
            <a:spLocks noGrp="1"/>
          </p:cNvSpPr>
          <p:nvPr>
            <p:ph type="sldNum" sz="quarter" idx="12"/>
          </p:nvPr>
        </p:nvSpPr>
        <p:spPr/>
        <p:txBody>
          <a:bodyPr/>
          <a:lstStyle/>
          <a:p>
            <a:fld id="{052D8B5D-AB05-415B-AF9B-BDD74A468CEF}" type="slidenum">
              <a:rPr lang="fr-FR" smtClean="0"/>
              <a:t>41</a:t>
            </a:fld>
            <a:endParaRPr lang="fr-FR"/>
          </a:p>
        </p:txBody>
      </p:sp>
    </p:spTree>
    <p:extLst>
      <p:ext uri="{BB962C8B-B14F-4D97-AF65-F5344CB8AC3E}">
        <p14:creationId xmlns:p14="http://schemas.microsoft.com/office/powerpoint/2010/main" val="256064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3690" y="1767348"/>
            <a:ext cx="8856618" cy="523220"/>
          </a:xfrm>
          <a:prstGeom prst="rect">
            <a:avLst/>
          </a:prstGeom>
        </p:spPr>
        <p:txBody>
          <a:bodyPr wrap="square">
            <a:spAutoFit/>
          </a:bodyPr>
          <a:lstStyle/>
          <a:p>
            <a:r>
              <a:rPr lang="fr-FR" sz="2800" b="1" dirty="0" smtClean="0">
                <a:solidFill>
                  <a:srgbClr val="C00000"/>
                </a:solidFill>
                <a:latin typeface="Arial Narrow" panose="020B0606020202030204" pitchFamily="34" charset="0"/>
              </a:rPr>
              <a:t>Equations pour prévoir le MB (DER)</a:t>
            </a:r>
            <a:endParaRPr lang="fr-FR" sz="2800" dirty="0">
              <a:solidFill>
                <a:srgbClr val="C00000"/>
              </a:solidFill>
              <a:latin typeface="Arial Narrow" panose="020B0606020202030204" pitchFamily="34" charset="0"/>
            </a:endParaRPr>
          </a:p>
        </p:txBody>
      </p:sp>
      <p:pic>
        <p:nvPicPr>
          <p:cNvPr id="3" name="Image 2"/>
          <p:cNvPicPr>
            <a:picLocks noChangeAspect="1"/>
          </p:cNvPicPr>
          <p:nvPr/>
        </p:nvPicPr>
        <p:blipFill>
          <a:blip r:embed="rId2"/>
          <a:stretch>
            <a:fillRect/>
          </a:stretch>
        </p:blipFill>
        <p:spPr>
          <a:xfrm>
            <a:off x="143690" y="2382577"/>
            <a:ext cx="8950227" cy="3310301"/>
          </a:xfrm>
          <a:prstGeom prst="rect">
            <a:avLst/>
          </a:prstGeom>
        </p:spPr>
      </p:pic>
      <p:sp>
        <p:nvSpPr>
          <p:cNvPr id="9" name="Rectangle 8"/>
          <p:cNvSpPr/>
          <p:nvPr/>
        </p:nvSpPr>
        <p:spPr>
          <a:xfrm>
            <a:off x="143691" y="617331"/>
            <a:ext cx="8856617" cy="584775"/>
          </a:xfrm>
          <a:prstGeom prst="rect">
            <a:avLst/>
          </a:prstGeom>
        </p:spPr>
        <p:txBody>
          <a:bodyPr wrap="square">
            <a:spAutoFit/>
          </a:bodyPr>
          <a:lstStyle/>
          <a:p>
            <a:pPr algn="ctr"/>
            <a:r>
              <a:rPr lang="fr-FR" sz="3200" b="1" dirty="0" smtClean="0">
                <a:latin typeface="Arial Narrow" panose="020B0606020202030204" pitchFamily="34" charset="0"/>
              </a:rPr>
              <a:t>5. BESOINS NUTRITIONNELS SPÉCIFIQUES</a:t>
            </a:r>
            <a:endParaRPr lang="fr-FR" sz="3200" b="1" dirty="0">
              <a:latin typeface="Arial Narrow" panose="020B0606020202030204" pitchFamily="34" charset="0"/>
            </a:endParaRPr>
          </a:p>
        </p:txBody>
      </p:sp>
      <p:grpSp>
        <p:nvGrpSpPr>
          <p:cNvPr id="10" name="Groupe 9"/>
          <p:cNvGrpSpPr/>
          <p:nvPr/>
        </p:nvGrpSpPr>
        <p:grpSpPr>
          <a:xfrm>
            <a:off x="-1" y="-1"/>
            <a:ext cx="9144001" cy="6858001"/>
            <a:chOff x="-1" y="-1"/>
            <a:chExt cx="9144001" cy="6858001"/>
          </a:xfrm>
        </p:grpSpPr>
        <p:pic>
          <p:nvPicPr>
            <p:cNvPr id="11" name="Image 10"/>
            <p:cNvPicPr>
              <a:picLocks noChangeAspect="1"/>
            </p:cNvPicPr>
            <p:nvPr/>
          </p:nvPicPr>
          <p:blipFill>
            <a:blip r:embed="rId3"/>
            <a:stretch>
              <a:fillRect/>
            </a:stretch>
          </p:blipFill>
          <p:spPr>
            <a:xfrm>
              <a:off x="0" y="-1"/>
              <a:ext cx="9144000" cy="634181"/>
            </a:xfrm>
            <a:prstGeom prst="rect">
              <a:avLst/>
            </a:prstGeom>
          </p:spPr>
        </p:pic>
        <p:pic>
          <p:nvPicPr>
            <p:cNvPr id="12" name="Image 11"/>
            <p:cNvPicPr>
              <a:picLocks noChangeAspect="1"/>
            </p:cNvPicPr>
            <p:nvPr/>
          </p:nvPicPr>
          <p:blipFill rotWithShape="1">
            <a:blip r:embed="rId3"/>
            <a:srcRect l="27580" t="3488"/>
            <a:stretch/>
          </p:blipFill>
          <p:spPr>
            <a:xfrm rot="10800000">
              <a:off x="-1" y="6548284"/>
              <a:ext cx="6622025" cy="309716"/>
            </a:xfrm>
            <a:prstGeom prst="rect">
              <a:avLst/>
            </a:prstGeom>
          </p:spPr>
        </p:pic>
      </p:grpSp>
      <p:sp>
        <p:nvSpPr>
          <p:cNvPr id="7" name="Ellipse 6"/>
          <p:cNvSpPr/>
          <p:nvPr/>
        </p:nvSpPr>
        <p:spPr>
          <a:xfrm>
            <a:off x="5583801" y="1275846"/>
            <a:ext cx="3416507" cy="793949"/>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Arial Narrow" panose="020B0606020202030204" pitchFamily="34" charset="0"/>
              </a:rPr>
              <a:t>ANC chez l’Adulte</a:t>
            </a:r>
          </a:p>
        </p:txBody>
      </p:sp>
      <p:sp>
        <p:nvSpPr>
          <p:cNvPr id="2" name="Rectangle 1"/>
          <p:cNvSpPr/>
          <p:nvPr/>
        </p:nvSpPr>
        <p:spPr>
          <a:xfrm>
            <a:off x="455706" y="6134708"/>
            <a:ext cx="4487126" cy="369332"/>
          </a:xfrm>
          <a:prstGeom prst="rect">
            <a:avLst/>
          </a:prstGeom>
        </p:spPr>
        <p:txBody>
          <a:bodyPr wrap="none">
            <a:spAutoFit/>
          </a:bodyPr>
          <a:lstStyle/>
          <a:p>
            <a:r>
              <a:rPr lang="fr-FR" b="1" dirty="0">
                <a:effectLst>
                  <a:outerShdw blurRad="38100" dist="38100" dir="2700000" algn="tl">
                    <a:srgbClr val="000000">
                      <a:alpha val="43137"/>
                    </a:srgbClr>
                  </a:outerShdw>
                </a:effectLst>
                <a:latin typeface="Arial" pitchFamily="34" charset="0"/>
                <a:cs typeface="Arial" pitchFamily="34" charset="0"/>
              </a:rPr>
              <a:t>DER = Dépense énergétique de repos   </a:t>
            </a:r>
          </a:p>
        </p:txBody>
      </p:sp>
      <p:sp>
        <p:nvSpPr>
          <p:cNvPr id="4" name="Espace réservé du numéro de diapositive 3"/>
          <p:cNvSpPr>
            <a:spLocks noGrp="1"/>
          </p:cNvSpPr>
          <p:nvPr>
            <p:ph type="sldNum" sz="quarter" idx="12"/>
          </p:nvPr>
        </p:nvSpPr>
        <p:spPr/>
        <p:txBody>
          <a:bodyPr/>
          <a:lstStyle/>
          <a:p>
            <a:fld id="{052D8B5D-AB05-415B-AF9B-BDD74A468CEF}" type="slidenum">
              <a:rPr lang="fr-FR" smtClean="0"/>
              <a:t>42</a:t>
            </a:fld>
            <a:endParaRPr lang="fr-FR"/>
          </a:p>
        </p:txBody>
      </p:sp>
    </p:spTree>
    <p:extLst>
      <p:ext uri="{BB962C8B-B14F-4D97-AF65-F5344CB8AC3E}">
        <p14:creationId xmlns:p14="http://schemas.microsoft.com/office/powerpoint/2010/main" val="26673057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3690" y="1293433"/>
            <a:ext cx="8856618" cy="523220"/>
          </a:xfrm>
          <a:prstGeom prst="rect">
            <a:avLst/>
          </a:prstGeom>
        </p:spPr>
        <p:txBody>
          <a:bodyPr wrap="square">
            <a:spAutoFit/>
          </a:bodyPr>
          <a:lstStyle/>
          <a:p>
            <a:r>
              <a:rPr lang="fr-FR" sz="2800" b="1" dirty="0" smtClean="0">
                <a:solidFill>
                  <a:srgbClr val="C00000"/>
                </a:solidFill>
                <a:latin typeface="Arial Narrow" panose="020B0606020202030204" pitchFamily="34" charset="0"/>
              </a:rPr>
              <a:t>Evaluation de la DEJ en MJ</a:t>
            </a:r>
            <a:endParaRPr lang="fr-FR" sz="2800" dirty="0">
              <a:solidFill>
                <a:srgbClr val="C00000"/>
              </a:solidFill>
              <a:latin typeface="Arial Narrow" panose="020B0606020202030204" pitchFamily="34" charset="0"/>
            </a:endParaRPr>
          </a:p>
        </p:txBody>
      </p:sp>
      <p:sp>
        <p:nvSpPr>
          <p:cNvPr id="4" name="Rectangle à coins arrondis 3"/>
          <p:cNvSpPr/>
          <p:nvPr/>
        </p:nvSpPr>
        <p:spPr>
          <a:xfrm>
            <a:off x="1998404" y="2010328"/>
            <a:ext cx="5147187" cy="795487"/>
          </a:xfrm>
          <a:prstGeom prst="roundRect">
            <a:avLst/>
          </a:prstGeom>
          <a:solidFill>
            <a:schemeClr val="accent2"/>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smtClean="0">
                <a:effectLst>
                  <a:outerShdw blurRad="38100" dist="38100" dir="2700000" algn="tl">
                    <a:srgbClr val="000000">
                      <a:alpha val="43137"/>
                    </a:srgbClr>
                  </a:outerShdw>
                </a:effectLst>
                <a:latin typeface="Arial Narrow" panose="020B0606020202030204" pitchFamily="34" charset="0"/>
              </a:rPr>
              <a:t>DEJ = MB x NAP</a:t>
            </a:r>
          </a:p>
        </p:txBody>
      </p:sp>
      <p:pic>
        <p:nvPicPr>
          <p:cNvPr id="5" name="Image 4"/>
          <p:cNvPicPr>
            <a:picLocks noChangeAspect="1"/>
          </p:cNvPicPr>
          <p:nvPr/>
        </p:nvPicPr>
        <p:blipFill>
          <a:blip r:embed="rId2"/>
          <a:stretch>
            <a:fillRect/>
          </a:stretch>
        </p:blipFill>
        <p:spPr>
          <a:xfrm>
            <a:off x="1036672" y="2923804"/>
            <a:ext cx="7070649" cy="3432752"/>
          </a:xfrm>
          <a:prstGeom prst="rect">
            <a:avLst/>
          </a:prstGeom>
        </p:spPr>
      </p:pic>
      <p:sp>
        <p:nvSpPr>
          <p:cNvPr id="7" name="Rectangle 6"/>
          <p:cNvSpPr/>
          <p:nvPr/>
        </p:nvSpPr>
        <p:spPr>
          <a:xfrm>
            <a:off x="143691" y="617331"/>
            <a:ext cx="8856617" cy="584775"/>
          </a:xfrm>
          <a:prstGeom prst="rect">
            <a:avLst/>
          </a:prstGeom>
        </p:spPr>
        <p:txBody>
          <a:bodyPr wrap="square">
            <a:spAutoFit/>
          </a:bodyPr>
          <a:lstStyle/>
          <a:p>
            <a:pPr algn="ctr"/>
            <a:r>
              <a:rPr lang="fr-FR" sz="3200" b="1" dirty="0">
                <a:latin typeface="Arial Narrow" panose="020B0606020202030204" pitchFamily="34" charset="0"/>
              </a:rPr>
              <a:t>5. BESOINS </a:t>
            </a:r>
            <a:r>
              <a:rPr lang="fr-FR" sz="3200" b="1" dirty="0" smtClean="0">
                <a:latin typeface="Arial Narrow" panose="020B0606020202030204" pitchFamily="34" charset="0"/>
              </a:rPr>
              <a:t>NUTRITIONNELS SPÉCIFIQUES</a:t>
            </a:r>
            <a:endParaRPr lang="fr-FR" sz="3200" b="1" dirty="0">
              <a:latin typeface="Arial Narrow" panose="020B0606020202030204" pitchFamily="34" charset="0"/>
            </a:endParaRPr>
          </a:p>
        </p:txBody>
      </p:sp>
      <p:grpSp>
        <p:nvGrpSpPr>
          <p:cNvPr id="8" name="Groupe 7"/>
          <p:cNvGrpSpPr/>
          <p:nvPr/>
        </p:nvGrpSpPr>
        <p:grpSpPr>
          <a:xfrm>
            <a:off x="-1" y="-1"/>
            <a:ext cx="9144001" cy="6858001"/>
            <a:chOff x="-1" y="-1"/>
            <a:chExt cx="9144001" cy="6858001"/>
          </a:xfrm>
        </p:grpSpPr>
        <p:pic>
          <p:nvPicPr>
            <p:cNvPr id="9" name="Image 8"/>
            <p:cNvPicPr>
              <a:picLocks noChangeAspect="1"/>
            </p:cNvPicPr>
            <p:nvPr/>
          </p:nvPicPr>
          <p:blipFill>
            <a:blip r:embed="rId3"/>
            <a:stretch>
              <a:fillRect/>
            </a:stretch>
          </p:blipFill>
          <p:spPr>
            <a:xfrm>
              <a:off x="0" y="-1"/>
              <a:ext cx="9144000" cy="634181"/>
            </a:xfrm>
            <a:prstGeom prst="rect">
              <a:avLst/>
            </a:prstGeom>
          </p:spPr>
        </p:pic>
        <p:pic>
          <p:nvPicPr>
            <p:cNvPr id="10" name="Image 9"/>
            <p:cNvPicPr>
              <a:picLocks noChangeAspect="1"/>
            </p:cNvPicPr>
            <p:nvPr/>
          </p:nvPicPr>
          <p:blipFill rotWithShape="1">
            <a:blip r:embed="rId3"/>
            <a:srcRect l="27580" t="3488"/>
            <a:stretch/>
          </p:blipFill>
          <p:spPr>
            <a:xfrm rot="10800000">
              <a:off x="-1" y="6548284"/>
              <a:ext cx="6622025" cy="309716"/>
            </a:xfrm>
            <a:prstGeom prst="rect">
              <a:avLst/>
            </a:prstGeom>
          </p:spPr>
        </p:pic>
      </p:grpSp>
      <p:sp>
        <p:nvSpPr>
          <p:cNvPr id="11" name="Ellipse 10"/>
          <p:cNvSpPr/>
          <p:nvPr/>
        </p:nvSpPr>
        <p:spPr>
          <a:xfrm>
            <a:off x="5583801" y="1167485"/>
            <a:ext cx="3510116" cy="793949"/>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Arial Narrow" panose="020B0606020202030204" pitchFamily="34" charset="0"/>
              </a:rPr>
              <a:t>ANC chez l’Adulte</a:t>
            </a:r>
          </a:p>
        </p:txBody>
      </p:sp>
      <p:sp>
        <p:nvSpPr>
          <p:cNvPr id="2" name="Rectangle 1"/>
          <p:cNvSpPr/>
          <p:nvPr/>
        </p:nvSpPr>
        <p:spPr>
          <a:xfrm>
            <a:off x="4751331" y="3768892"/>
            <a:ext cx="3179012" cy="369332"/>
          </a:xfrm>
          <a:prstGeom prst="rect">
            <a:avLst/>
          </a:prstGeom>
        </p:spPr>
        <p:txBody>
          <a:bodyPr wrap="none">
            <a:spAutoFit/>
          </a:bodyPr>
          <a:lstStyle/>
          <a:p>
            <a:pPr algn="ctr"/>
            <a:r>
              <a:rPr lang="fr-FR" b="1" i="1" dirty="0">
                <a:solidFill>
                  <a:srgbClr val="FFFF00"/>
                </a:solidFill>
                <a:effectLst>
                  <a:outerShdw blurRad="38100" dist="38100" dir="2700000" algn="tl">
                    <a:srgbClr val="000000">
                      <a:alpha val="43137"/>
                    </a:srgbClr>
                  </a:outerShdw>
                </a:effectLst>
                <a:latin typeface="Arial Narrow" panose="020B0606020202030204" pitchFamily="34" charset="0"/>
              </a:rPr>
              <a:t>NAP = Niveau d’activité physique</a:t>
            </a:r>
          </a:p>
        </p:txBody>
      </p:sp>
      <p:sp>
        <p:nvSpPr>
          <p:cNvPr id="3" name="Espace réservé du numéro de diapositive 2"/>
          <p:cNvSpPr>
            <a:spLocks noGrp="1"/>
          </p:cNvSpPr>
          <p:nvPr>
            <p:ph type="sldNum" sz="quarter" idx="12"/>
          </p:nvPr>
        </p:nvSpPr>
        <p:spPr/>
        <p:txBody>
          <a:bodyPr/>
          <a:lstStyle/>
          <a:p>
            <a:fld id="{052D8B5D-AB05-415B-AF9B-BDD74A468CEF}" type="slidenum">
              <a:rPr lang="fr-FR" smtClean="0"/>
              <a:t>43</a:t>
            </a:fld>
            <a:endParaRPr lang="fr-FR"/>
          </a:p>
        </p:txBody>
      </p:sp>
    </p:spTree>
    <p:extLst>
      <p:ext uri="{BB962C8B-B14F-4D97-AF65-F5344CB8AC3E}">
        <p14:creationId xmlns:p14="http://schemas.microsoft.com/office/powerpoint/2010/main" val="6823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445" y="1898117"/>
            <a:ext cx="8950227" cy="461665"/>
          </a:xfrm>
          <a:prstGeom prst="rect">
            <a:avLst/>
          </a:prstGeom>
        </p:spPr>
        <p:txBody>
          <a:bodyPr wrap="square">
            <a:spAutoFit/>
          </a:bodyPr>
          <a:lstStyle/>
          <a:p>
            <a:r>
              <a:rPr lang="fr-FR" sz="2400" b="1" dirty="0" smtClean="0">
                <a:solidFill>
                  <a:srgbClr val="0033CC"/>
                </a:solidFill>
                <a:latin typeface="Arial Narrow" panose="020B0606020202030204" pitchFamily="34" charset="0"/>
              </a:rPr>
              <a:t>ANC-2010 en énergie des adultes en fonction de l’activité professionnelle</a:t>
            </a:r>
            <a:endParaRPr lang="fr-FR" sz="2400" dirty="0">
              <a:solidFill>
                <a:srgbClr val="0033CC"/>
              </a:solidFill>
              <a:latin typeface="Arial Narrow" panose="020B0606020202030204" pitchFamily="34" charset="0"/>
            </a:endParaRPr>
          </a:p>
        </p:txBody>
      </p:sp>
      <p:pic>
        <p:nvPicPr>
          <p:cNvPr id="5" name="Image 4"/>
          <p:cNvPicPr>
            <a:picLocks noChangeAspect="1"/>
          </p:cNvPicPr>
          <p:nvPr/>
        </p:nvPicPr>
        <p:blipFill>
          <a:blip r:embed="rId2"/>
          <a:stretch>
            <a:fillRect/>
          </a:stretch>
        </p:blipFill>
        <p:spPr>
          <a:xfrm>
            <a:off x="286139" y="2418272"/>
            <a:ext cx="8507488" cy="3967778"/>
          </a:xfrm>
          <a:prstGeom prst="rect">
            <a:avLst/>
          </a:prstGeom>
        </p:spPr>
      </p:pic>
      <p:sp>
        <p:nvSpPr>
          <p:cNvPr id="6" name="Rectangle 5"/>
          <p:cNvSpPr/>
          <p:nvPr/>
        </p:nvSpPr>
        <p:spPr>
          <a:xfrm>
            <a:off x="143691" y="617331"/>
            <a:ext cx="8856617" cy="584775"/>
          </a:xfrm>
          <a:prstGeom prst="rect">
            <a:avLst/>
          </a:prstGeom>
        </p:spPr>
        <p:txBody>
          <a:bodyPr wrap="square">
            <a:spAutoFit/>
          </a:bodyPr>
          <a:lstStyle/>
          <a:p>
            <a:pPr algn="ctr"/>
            <a:r>
              <a:rPr lang="fr-FR" sz="3200" b="1" dirty="0">
                <a:latin typeface="Arial Narrow" panose="020B0606020202030204" pitchFamily="34" charset="0"/>
              </a:rPr>
              <a:t>5. BESOINS </a:t>
            </a:r>
            <a:r>
              <a:rPr lang="fr-FR" sz="3200" b="1" dirty="0" smtClean="0">
                <a:latin typeface="Arial Narrow" panose="020B0606020202030204" pitchFamily="34" charset="0"/>
              </a:rPr>
              <a:t>NUTRITIONNELS SPÉCIFIQUES</a:t>
            </a:r>
            <a:endParaRPr lang="fr-FR" sz="3200" b="1" dirty="0">
              <a:latin typeface="Arial Narrow" panose="020B0606020202030204" pitchFamily="34" charset="0"/>
            </a:endParaRPr>
          </a:p>
        </p:txBody>
      </p:sp>
      <p:grpSp>
        <p:nvGrpSpPr>
          <p:cNvPr id="7" name="Groupe 6"/>
          <p:cNvGrpSpPr/>
          <p:nvPr/>
        </p:nvGrpSpPr>
        <p:grpSpPr>
          <a:xfrm>
            <a:off x="-1" y="-1"/>
            <a:ext cx="9144001" cy="6858001"/>
            <a:chOff x="-1" y="-1"/>
            <a:chExt cx="9144001" cy="6858001"/>
          </a:xfrm>
        </p:grpSpPr>
        <p:pic>
          <p:nvPicPr>
            <p:cNvPr id="8" name="Image 7"/>
            <p:cNvPicPr>
              <a:picLocks noChangeAspect="1"/>
            </p:cNvPicPr>
            <p:nvPr/>
          </p:nvPicPr>
          <p:blipFill>
            <a:blip r:embed="rId3"/>
            <a:stretch>
              <a:fillRect/>
            </a:stretch>
          </p:blipFill>
          <p:spPr>
            <a:xfrm>
              <a:off x="0" y="-1"/>
              <a:ext cx="9144000" cy="634181"/>
            </a:xfrm>
            <a:prstGeom prst="rect">
              <a:avLst/>
            </a:prstGeom>
          </p:spPr>
        </p:pic>
        <p:pic>
          <p:nvPicPr>
            <p:cNvPr id="9" name="Image 8"/>
            <p:cNvPicPr>
              <a:picLocks noChangeAspect="1"/>
            </p:cNvPicPr>
            <p:nvPr/>
          </p:nvPicPr>
          <p:blipFill rotWithShape="1">
            <a:blip r:embed="rId3"/>
            <a:srcRect l="27580" t="3488"/>
            <a:stretch/>
          </p:blipFill>
          <p:spPr>
            <a:xfrm rot="10800000">
              <a:off x="-1" y="6548284"/>
              <a:ext cx="6622025" cy="309716"/>
            </a:xfrm>
            <a:prstGeom prst="rect">
              <a:avLst/>
            </a:prstGeom>
          </p:spPr>
        </p:pic>
      </p:grpSp>
      <p:sp>
        <p:nvSpPr>
          <p:cNvPr id="10" name="Ellipse 9"/>
          <p:cNvSpPr/>
          <p:nvPr/>
        </p:nvSpPr>
        <p:spPr>
          <a:xfrm>
            <a:off x="5583801" y="1152736"/>
            <a:ext cx="3209826" cy="793949"/>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Arial Narrow" panose="020B0606020202030204" pitchFamily="34" charset="0"/>
              </a:rPr>
              <a:t>ANC chez l’Adulte</a:t>
            </a:r>
          </a:p>
        </p:txBody>
      </p:sp>
      <p:sp>
        <p:nvSpPr>
          <p:cNvPr id="2" name="Espace réservé du numéro de diapositive 1"/>
          <p:cNvSpPr>
            <a:spLocks noGrp="1"/>
          </p:cNvSpPr>
          <p:nvPr>
            <p:ph type="sldNum" sz="quarter" idx="12"/>
          </p:nvPr>
        </p:nvSpPr>
        <p:spPr/>
        <p:txBody>
          <a:bodyPr/>
          <a:lstStyle/>
          <a:p>
            <a:fld id="{052D8B5D-AB05-415B-AF9B-BDD74A468CEF}" type="slidenum">
              <a:rPr lang="fr-FR" smtClean="0"/>
              <a:t>44</a:t>
            </a:fld>
            <a:endParaRPr lang="fr-FR"/>
          </a:p>
        </p:txBody>
      </p:sp>
    </p:spTree>
    <p:extLst>
      <p:ext uri="{BB962C8B-B14F-4D97-AF65-F5344CB8AC3E}">
        <p14:creationId xmlns:p14="http://schemas.microsoft.com/office/powerpoint/2010/main" val="341503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239" y="1898118"/>
            <a:ext cx="9040761" cy="461665"/>
          </a:xfrm>
          <a:prstGeom prst="rect">
            <a:avLst/>
          </a:prstGeom>
        </p:spPr>
        <p:txBody>
          <a:bodyPr wrap="square">
            <a:spAutoFit/>
          </a:bodyPr>
          <a:lstStyle/>
          <a:p>
            <a:r>
              <a:rPr lang="fr-FR" sz="2400" b="1" dirty="0">
                <a:solidFill>
                  <a:srgbClr val="0033CC"/>
                </a:solidFill>
                <a:latin typeface="Arial Narrow" panose="020B0606020202030204" pitchFamily="34" charset="0"/>
              </a:rPr>
              <a:t>ANC-2010 en énergie des adultes en fonction de l’activité professionnelle</a:t>
            </a:r>
            <a:endParaRPr lang="fr-FR" sz="2400" dirty="0">
              <a:solidFill>
                <a:srgbClr val="0033CC"/>
              </a:solidFill>
              <a:latin typeface="Arial Narrow" panose="020B0606020202030204" pitchFamily="34" charset="0"/>
            </a:endParaRPr>
          </a:p>
        </p:txBody>
      </p:sp>
      <p:pic>
        <p:nvPicPr>
          <p:cNvPr id="4" name="Image 3"/>
          <p:cNvPicPr>
            <a:picLocks noChangeAspect="1"/>
          </p:cNvPicPr>
          <p:nvPr/>
        </p:nvPicPr>
        <p:blipFill>
          <a:blip r:embed="rId2"/>
          <a:stretch>
            <a:fillRect/>
          </a:stretch>
        </p:blipFill>
        <p:spPr>
          <a:xfrm>
            <a:off x="526939" y="2378662"/>
            <a:ext cx="8193359" cy="4154871"/>
          </a:xfrm>
          <a:prstGeom prst="rect">
            <a:avLst/>
          </a:prstGeom>
        </p:spPr>
      </p:pic>
      <p:sp>
        <p:nvSpPr>
          <p:cNvPr id="5" name="Rectangle 4"/>
          <p:cNvSpPr/>
          <p:nvPr/>
        </p:nvSpPr>
        <p:spPr>
          <a:xfrm>
            <a:off x="143691" y="617331"/>
            <a:ext cx="8856617" cy="584775"/>
          </a:xfrm>
          <a:prstGeom prst="rect">
            <a:avLst/>
          </a:prstGeom>
        </p:spPr>
        <p:txBody>
          <a:bodyPr wrap="square">
            <a:spAutoFit/>
          </a:bodyPr>
          <a:lstStyle/>
          <a:p>
            <a:pPr algn="ctr"/>
            <a:r>
              <a:rPr lang="fr-FR" sz="3200" b="1" dirty="0">
                <a:latin typeface="Arial Narrow" panose="020B0606020202030204" pitchFamily="34" charset="0"/>
              </a:rPr>
              <a:t>5. BESOINS </a:t>
            </a:r>
            <a:r>
              <a:rPr lang="fr-FR" sz="3200" b="1" dirty="0" smtClean="0">
                <a:latin typeface="Arial Narrow" panose="020B0606020202030204" pitchFamily="34" charset="0"/>
              </a:rPr>
              <a:t>NUTRITIONNELS SPÉCIFIQUES</a:t>
            </a:r>
            <a:endParaRPr lang="fr-FR" sz="3200" b="1" dirty="0">
              <a:latin typeface="Arial Narrow" panose="020B0606020202030204" pitchFamily="34" charset="0"/>
            </a:endParaRPr>
          </a:p>
        </p:txBody>
      </p:sp>
      <p:grpSp>
        <p:nvGrpSpPr>
          <p:cNvPr id="6" name="Groupe 5"/>
          <p:cNvGrpSpPr/>
          <p:nvPr/>
        </p:nvGrpSpPr>
        <p:grpSpPr>
          <a:xfrm>
            <a:off x="-1" y="-1"/>
            <a:ext cx="9144001" cy="6858001"/>
            <a:chOff x="-1" y="-1"/>
            <a:chExt cx="9144001" cy="6858001"/>
          </a:xfrm>
        </p:grpSpPr>
        <p:pic>
          <p:nvPicPr>
            <p:cNvPr id="7" name="Image 6"/>
            <p:cNvPicPr>
              <a:picLocks noChangeAspect="1"/>
            </p:cNvPicPr>
            <p:nvPr/>
          </p:nvPicPr>
          <p:blipFill>
            <a:blip r:embed="rId3"/>
            <a:stretch>
              <a:fillRect/>
            </a:stretch>
          </p:blipFill>
          <p:spPr>
            <a:xfrm>
              <a:off x="0" y="-1"/>
              <a:ext cx="9144000" cy="634181"/>
            </a:xfrm>
            <a:prstGeom prst="rect">
              <a:avLst/>
            </a:prstGeom>
          </p:spPr>
        </p:pic>
        <p:pic>
          <p:nvPicPr>
            <p:cNvPr id="8" name="Image 7"/>
            <p:cNvPicPr>
              <a:picLocks noChangeAspect="1"/>
            </p:cNvPicPr>
            <p:nvPr/>
          </p:nvPicPr>
          <p:blipFill rotWithShape="1">
            <a:blip r:embed="rId3"/>
            <a:srcRect l="27580" t="3488"/>
            <a:stretch/>
          </p:blipFill>
          <p:spPr>
            <a:xfrm rot="10800000">
              <a:off x="-1" y="6548284"/>
              <a:ext cx="6622025" cy="309716"/>
            </a:xfrm>
            <a:prstGeom prst="rect">
              <a:avLst/>
            </a:prstGeom>
          </p:spPr>
        </p:pic>
      </p:grpSp>
      <p:sp>
        <p:nvSpPr>
          <p:cNvPr id="9" name="Ellipse 8"/>
          <p:cNvSpPr/>
          <p:nvPr/>
        </p:nvSpPr>
        <p:spPr>
          <a:xfrm>
            <a:off x="5583801" y="1167484"/>
            <a:ext cx="3416507" cy="793949"/>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Arial Narrow" panose="020B0606020202030204" pitchFamily="34" charset="0"/>
              </a:rPr>
              <a:t>ANC chez l’Adulte</a:t>
            </a:r>
          </a:p>
        </p:txBody>
      </p:sp>
      <p:sp>
        <p:nvSpPr>
          <p:cNvPr id="2" name="Espace réservé du numéro de diapositive 1"/>
          <p:cNvSpPr>
            <a:spLocks noGrp="1"/>
          </p:cNvSpPr>
          <p:nvPr>
            <p:ph type="sldNum" sz="quarter" idx="12"/>
          </p:nvPr>
        </p:nvSpPr>
        <p:spPr/>
        <p:txBody>
          <a:bodyPr/>
          <a:lstStyle/>
          <a:p>
            <a:fld id="{052D8B5D-AB05-415B-AF9B-BDD74A468CEF}" type="slidenum">
              <a:rPr lang="fr-FR" smtClean="0"/>
              <a:t>45</a:t>
            </a:fld>
            <a:endParaRPr lang="fr-FR"/>
          </a:p>
        </p:txBody>
      </p:sp>
    </p:spTree>
    <p:extLst>
      <p:ext uri="{BB962C8B-B14F-4D97-AF65-F5344CB8AC3E}">
        <p14:creationId xmlns:p14="http://schemas.microsoft.com/office/powerpoint/2010/main" val="305960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3689" y="5059799"/>
            <a:ext cx="8856618" cy="523220"/>
          </a:xfrm>
          <a:prstGeom prst="rect">
            <a:avLst/>
          </a:prstGeom>
          <a:solidFill>
            <a:srgbClr val="0033CC"/>
          </a:solidFill>
        </p:spPr>
        <p:txBody>
          <a:bodyPr wrap="square">
            <a:spAutoFit/>
          </a:bodyPr>
          <a:lstStyle/>
          <a:p>
            <a:pPr algn="ctr"/>
            <a:r>
              <a:rPr lang="fr-FR" sz="2800" b="1" dirty="0" smtClean="0">
                <a:solidFill>
                  <a:srgbClr val="FFFF00"/>
                </a:solidFill>
                <a:latin typeface="Arial Narrow" panose="020B0606020202030204" pitchFamily="34" charset="0"/>
              </a:rPr>
              <a:t>Les ANC tiennent compte de cette adaptation  métabolique</a:t>
            </a:r>
            <a:endParaRPr lang="fr-FR" sz="2800" dirty="0">
              <a:solidFill>
                <a:srgbClr val="FFFF00"/>
              </a:solidFill>
              <a:latin typeface="Arial Narrow" panose="020B0606020202030204" pitchFamily="34" charset="0"/>
            </a:endParaRPr>
          </a:p>
        </p:txBody>
      </p:sp>
      <p:pic>
        <p:nvPicPr>
          <p:cNvPr id="5" name="Image 4"/>
          <p:cNvPicPr>
            <a:picLocks noChangeAspect="1"/>
          </p:cNvPicPr>
          <p:nvPr/>
        </p:nvPicPr>
        <p:blipFill>
          <a:blip r:embed="rId2"/>
          <a:stretch>
            <a:fillRect/>
          </a:stretch>
        </p:blipFill>
        <p:spPr>
          <a:xfrm>
            <a:off x="923154" y="2736168"/>
            <a:ext cx="6943725" cy="1762125"/>
          </a:xfrm>
          <a:prstGeom prst="rect">
            <a:avLst/>
          </a:prstGeom>
        </p:spPr>
      </p:pic>
      <p:sp>
        <p:nvSpPr>
          <p:cNvPr id="8" name="Rectangle 7"/>
          <p:cNvSpPr/>
          <p:nvPr/>
        </p:nvSpPr>
        <p:spPr>
          <a:xfrm>
            <a:off x="143689" y="1997053"/>
            <a:ext cx="8856618" cy="461665"/>
          </a:xfrm>
          <a:prstGeom prst="rect">
            <a:avLst/>
          </a:prstGeom>
        </p:spPr>
        <p:txBody>
          <a:bodyPr wrap="square">
            <a:spAutoFit/>
          </a:bodyPr>
          <a:lstStyle/>
          <a:p>
            <a:r>
              <a:rPr lang="fr-FR" sz="2400" b="1" dirty="0" smtClean="0">
                <a:solidFill>
                  <a:srgbClr val="C00000"/>
                </a:solidFill>
                <a:latin typeface="Arial Narrow" panose="020B0606020202030204" pitchFamily="34" charset="0"/>
              </a:rPr>
              <a:t>Une Femme enceinte doit-elle bouleverser ses habitudes alimentaires ?</a:t>
            </a:r>
          </a:p>
        </p:txBody>
      </p:sp>
      <p:sp>
        <p:nvSpPr>
          <p:cNvPr id="10" name="Rectangle 9"/>
          <p:cNvSpPr/>
          <p:nvPr/>
        </p:nvSpPr>
        <p:spPr>
          <a:xfrm>
            <a:off x="143691" y="617331"/>
            <a:ext cx="8856617" cy="584775"/>
          </a:xfrm>
          <a:prstGeom prst="rect">
            <a:avLst/>
          </a:prstGeom>
        </p:spPr>
        <p:txBody>
          <a:bodyPr wrap="square">
            <a:spAutoFit/>
          </a:bodyPr>
          <a:lstStyle/>
          <a:p>
            <a:pPr algn="ctr"/>
            <a:r>
              <a:rPr lang="fr-FR" sz="3200" b="1" dirty="0">
                <a:latin typeface="Arial Narrow" panose="020B0606020202030204" pitchFamily="34" charset="0"/>
              </a:rPr>
              <a:t>5. BESOINS </a:t>
            </a:r>
            <a:r>
              <a:rPr lang="fr-FR" sz="3200" b="1" dirty="0" smtClean="0">
                <a:latin typeface="Arial Narrow" panose="020B0606020202030204" pitchFamily="34" charset="0"/>
              </a:rPr>
              <a:t>NUTRITIONNELS SPÉCIFIQUES</a:t>
            </a:r>
            <a:endParaRPr lang="fr-FR" sz="3200" b="1" dirty="0">
              <a:latin typeface="Arial Narrow" panose="020B0606020202030204" pitchFamily="34" charset="0"/>
            </a:endParaRPr>
          </a:p>
        </p:txBody>
      </p:sp>
      <p:grpSp>
        <p:nvGrpSpPr>
          <p:cNvPr id="11" name="Groupe 10"/>
          <p:cNvGrpSpPr/>
          <p:nvPr/>
        </p:nvGrpSpPr>
        <p:grpSpPr>
          <a:xfrm>
            <a:off x="-1" y="-1"/>
            <a:ext cx="9144001" cy="6858001"/>
            <a:chOff x="-1" y="-1"/>
            <a:chExt cx="9144001" cy="6858001"/>
          </a:xfrm>
        </p:grpSpPr>
        <p:pic>
          <p:nvPicPr>
            <p:cNvPr id="12" name="Image 11"/>
            <p:cNvPicPr>
              <a:picLocks noChangeAspect="1"/>
            </p:cNvPicPr>
            <p:nvPr/>
          </p:nvPicPr>
          <p:blipFill>
            <a:blip r:embed="rId3"/>
            <a:stretch>
              <a:fillRect/>
            </a:stretch>
          </p:blipFill>
          <p:spPr>
            <a:xfrm>
              <a:off x="0" y="-1"/>
              <a:ext cx="9144000" cy="634181"/>
            </a:xfrm>
            <a:prstGeom prst="rect">
              <a:avLst/>
            </a:prstGeom>
          </p:spPr>
        </p:pic>
        <p:pic>
          <p:nvPicPr>
            <p:cNvPr id="13" name="Image 12"/>
            <p:cNvPicPr>
              <a:picLocks noChangeAspect="1"/>
            </p:cNvPicPr>
            <p:nvPr/>
          </p:nvPicPr>
          <p:blipFill rotWithShape="1">
            <a:blip r:embed="rId3"/>
            <a:srcRect l="27580" t="3488"/>
            <a:stretch/>
          </p:blipFill>
          <p:spPr>
            <a:xfrm rot="10800000">
              <a:off x="-1" y="6548284"/>
              <a:ext cx="6622025" cy="309716"/>
            </a:xfrm>
            <a:prstGeom prst="rect">
              <a:avLst/>
            </a:prstGeom>
          </p:spPr>
        </p:pic>
      </p:grpSp>
      <p:sp>
        <p:nvSpPr>
          <p:cNvPr id="14" name="Ellipse 13"/>
          <p:cNvSpPr/>
          <p:nvPr/>
        </p:nvSpPr>
        <p:spPr>
          <a:xfrm>
            <a:off x="5583801" y="1226478"/>
            <a:ext cx="3510116" cy="793949"/>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Arial Narrow" panose="020B0606020202030204" pitchFamily="34" charset="0"/>
              </a:rPr>
              <a:t>ANC </a:t>
            </a:r>
            <a:r>
              <a:rPr lang="fr-FR" sz="2400" b="1" dirty="0" smtClean="0">
                <a:latin typeface="Arial Narrow" panose="020B0606020202030204" pitchFamily="34" charset="0"/>
              </a:rPr>
              <a:t>de la femme enceinte</a:t>
            </a:r>
            <a:endParaRPr lang="fr-FR" sz="2400" b="1" dirty="0">
              <a:latin typeface="Arial Narrow" panose="020B0606020202030204" pitchFamily="34" charset="0"/>
            </a:endParaRPr>
          </a:p>
        </p:txBody>
      </p:sp>
      <p:sp>
        <p:nvSpPr>
          <p:cNvPr id="15" name="Flèche vers le bas 14"/>
          <p:cNvSpPr/>
          <p:nvPr/>
        </p:nvSpPr>
        <p:spPr>
          <a:xfrm>
            <a:off x="4188543" y="4498293"/>
            <a:ext cx="796413" cy="516159"/>
          </a:xfrm>
          <a:prstGeom prst="down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052D8B5D-AB05-415B-AF9B-BDD74A468CEF}" type="slidenum">
              <a:rPr lang="fr-FR" smtClean="0"/>
              <a:t>46</a:t>
            </a:fld>
            <a:endParaRPr lang="fr-FR"/>
          </a:p>
        </p:txBody>
      </p:sp>
    </p:spTree>
    <p:extLst>
      <p:ext uri="{BB962C8B-B14F-4D97-AF65-F5344CB8AC3E}">
        <p14:creationId xmlns:p14="http://schemas.microsoft.com/office/powerpoint/2010/main" val="306461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3689" y="1565206"/>
            <a:ext cx="8856618" cy="3908762"/>
          </a:xfrm>
          <a:prstGeom prst="rect">
            <a:avLst/>
          </a:prstGeom>
        </p:spPr>
        <p:txBody>
          <a:bodyPr wrap="square">
            <a:spAutoFit/>
          </a:bodyPr>
          <a:lstStyle/>
          <a:p>
            <a:pPr marL="457200" indent="-457200">
              <a:buFont typeface="Arial" panose="020B0604020202020204" pitchFamily="34" charset="0"/>
              <a:buChar char="•"/>
            </a:pPr>
            <a:r>
              <a:rPr lang="fr-FR" sz="2800" b="1" dirty="0" smtClean="0">
                <a:solidFill>
                  <a:srgbClr val="C00000"/>
                </a:solidFill>
                <a:latin typeface="Arial Narrow" panose="020B0606020202030204" pitchFamily="34" charset="0"/>
              </a:rPr>
              <a:t>AET </a:t>
            </a:r>
            <a:r>
              <a:rPr lang="fr-FR" sz="2800" b="1" dirty="0">
                <a:solidFill>
                  <a:srgbClr val="C00000"/>
                </a:solidFill>
                <a:latin typeface="Arial Narrow" panose="020B0606020202030204" pitchFamily="34" charset="0"/>
              </a:rPr>
              <a:t>=</a:t>
            </a:r>
            <a:r>
              <a:rPr lang="fr-FR" sz="2800" b="1" dirty="0">
                <a:solidFill>
                  <a:srgbClr val="0033CC"/>
                </a:solidFill>
                <a:latin typeface="Arial Narrow" panose="020B0606020202030204" pitchFamily="34" charset="0"/>
              </a:rPr>
              <a:t> </a:t>
            </a:r>
            <a:r>
              <a:rPr lang="fr-FR" sz="2800" b="1" dirty="0" smtClean="0">
                <a:solidFill>
                  <a:srgbClr val="C00000"/>
                </a:solidFill>
                <a:latin typeface="Arial Narrow" panose="020B0606020202030204" pitchFamily="34" charset="0"/>
              </a:rPr>
              <a:t>2000-2200 Kcal/jour dont :</a:t>
            </a:r>
          </a:p>
          <a:p>
            <a:pPr marL="914400" lvl="1" indent="-457200">
              <a:buFont typeface="Arial Narrow" panose="020B0606020202030204" pitchFamily="34" charset="0"/>
              <a:buChar char="―"/>
            </a:pPr>
            <a:endParaRPr lang="fr-FR" sz="2400" b="1" dirty="0" smtClean="0">
              <a:latin typeface="Arial Narrow" panose="020B0606020202030204" pitchFamily="34" charset="0"/>
            </a:endParaRPr>
          </a:p>
          <a:p>
            <a:pPr marL="914400" lvl="1" indent="-457200">
              <a:buFont typeface="Arial Narrow" panose="020B0606020202030204" pitchFamily="34" charset="0"/>
              <a:buChar char="―"/>
            </a:pPr>
            <a:r>
              <a:rPr lang="fr-FR" sz="2500" b="1" dirty="0" smtClean="0">
                <a:solidFill>
                  <a:srgbClr val="0033CC"/>
                </a:solidFill>
                <a:latin typeface="Arial Narrow" panose="020B0606020202030204" pitchFamily="34" charset="0"/>
              </a:rPr>
              <a:t>glucides = 50 % </a:t>
            </a:r>
            <a:r>
              <a:rPr lang="fr-FR" sz="2500" b="1" dirty="0" smtClean="0">
                <a:latin typeface="Arial Narrow" panose="020B0606020202030204" pitchFamily="34" charset="0"/>
              </a:rPr>
              <a:t>de l’apport (apports en glucides doivent être supérieurs à 250 g/j en privilégiant les sucres complexes)</a:t>
            </a:r>
          </a:p>
          <a:p>
            <a:pPr marL="914400" lvl="1" indent="-457200">
              <a:buFont typeface="Arial Narrow" panose="020B0606020202030204" pitchFamily="34" charset="0"/>
              <a:buChar char="―"/>
            </a:pPr>
            <a:endParaRPr lang="fr-FR" sz="2400" b="1" dirty="0" smtClean="0">
              <a:latin typeface="Arial Narrow" panose="020B0606020202030204" pitchFamily="34" charset="0"/>
            </a:endParaRPr>
          </a:p>
          <a:p>
            <a:pPr marL="914400" lvl="1" indent="-457200">
              <a:buFont typeface="Arial Narrow" panose="020B0606020202030204" pitchFamily="34" charset="0"/>
              <a:buChar char="―"/>
            </a:pPr>
            <a:r>
              <a:rPr lang="fr-FR" sz="2500" b="1" dirty="0" smtClean="0">
                <a:solidFill>
                  <a:srgbClr val="0033CC"/>
                </a:solidFill>
                <a:latin typeface="Arial Narrow" panose="020B0606020202030204" pitchFamily="34" charset="0"/>
              </a:rPr>
              <a:t>lipides = 30 % </a:t>
            </a:r>
            <a:r>
              <a:rPr lang="fr-FR" sz="2500" b="1" dirty="0" smtClean="0">
                <a:latin typeface="Arial Narrow" panose="020B0606020202030204" pitchFamily="34" charset="0"/>
              </a:rPr>
              <a:t>de l’apport (il convient de varier les corps gras et d’introduire des Oméga-3 (colza, poissons gras)</a:t>
            </a:r>
          </a:p>
          <a:p>
            <a:pPr marL="914400" lvl="1" indent="-457200">
              <a:buFont typeface="Arial Narrow" panose="020B0606020202030204" pitchFamily="34" charset="0"/>
              <a:buChar char="―"/>
            </a:pPr>
            <a:endParaRPr lang="fr-FR" sz="2400" b="1" dirty="0" smtClean="0">
              <a:latin typeface="Arial Narrow" panose="020B0606020202030204" pitchFamily="34" charset="0"/>
            </a:endParaRPr>
          </a:p>
          <a:p>
            <a:pPr marL="914400" lvl="1" indent="-457200">
              <a:buFont typeface="Arial Narrow" panose="020B0606020202030204" pitchFamily="34" charset="0"/>
              <a:buChar char="―"/>
            </a:pPr>
            <a:r>
              <a:rPr lang="fr-FR" sz="2500" b="1" dirty="0" smtClean="0">
                <a:solidFill>
                  <a:srgbClr val="0033CC"/>
                </a:solidFill>
                <a:latin typeface="Arial Narrow" panose="020B0606020202030204" pitchFamily="34" charset="0"/>
              </a:rPr>
              <a:t>protides = 20 % </a:t>
            </a:r>
            <a:r>
              <a:rPr lang="fr-FR" sz="2500" b="1" dirty="0" smtClean="0">
                <a:latin typeface="Arial Narrow" panose="020B0606020202030204" pitchFamily="34" charset="0"/>
              </a:rPr>
              <a:t>de l’apport (apport recommandé pendant la grossesse est de 60 à 70 g / jour)</a:t>
            </a:r>
          </a:p>
        </p:txBody>
      </p:sp>
      <p:sp>
        <p:nvSpPr>
          <p:cNvPr id="9" name="Rectangle 8"/>
          <p:cNvSpPr/>
          <p:nvPr/>
        </p:nvSpPr>
        <p:spPr>
          <a:xfrm>
            <a:off x="143691" y="617331"/>
            <a:ext cx="8856617" cy="584775"/>
          </a:xfrm>
          <a:prstGeom prst="rect">
            <a:avLst/>
          </a:prstGeom>
        </p:spPr>
        <p:txBody>
          <a:bodyPr wrap="square">
            <a:spAutoFit/>
          </a:bodyPr>
          <a:lstStyle/>
          <a:p>
            <a:pPr algn="ctr"/>
            <a:r>
              <a:rPr lang="fr-FR" sz="3200" b="1" dirty="0">
                <a:latin typeface="Arial Narrow" panose="020B0606020202030204" pitchFamily="34" charset="0"/>
              </a:rPr>
              <a:t>5. BESOINS </a:t>
            </a:r>
            <a:r>
              <a:rPr lang="fr-FR" sz="3200" b="1" dirty="0" smtClean="0">
                <a:latin typeface="Arial Narrow" panose="020B0606020202030204" pitchFamily="34" charset="0"/>
              </a:rPr>
              <a:t>NUTRITIONNELS SPÉCIFIQUES</a:t>
            </a:r>
            <a:endParaRPr lang="fr-FR" sz="3200" b="1" dirty="0">
              <a:latin typeface="Arial Narrow" panose="020B0606020202030204" pitchFamily="34" charset="0"/>
            </a:endParaRPr>
          </a:p>
        </p:txBody>
      </p:sp>
      <p:grpSp>
        <p:nvGrpSpPr>
          <p:cNvPr id="10" name="Groupe 9"/>
          <p:cNvGrpSpPr/>
          <p:nvPr/>
        </p:nvGrpSpPr>
        <p:grpSpPr>
          <a:xfrm>
            <a:off x="-1" y="-1"/>
            <a:ext cx="9144001" cy="6858001"/>
            <a:chOff x="-1" y="-1"/>
            <a:chExt cx="9144001" cy="6858001"/>
          </a:xfrm>
        </p:grpSpPr>
        <p:pic>
          <p:nvPicPr>
            <p:cNvPr id="11" name="Image 10"/>
            <p:cNvPicPr>
              <a:picLocks noChangeAspect="1"/>
            </p:cNvPicPr>
            <p:nvPr/>
          </p:nvPicPr>
          <p:blipFill>
            <a:blip r:embed="rId2"/>
            <a:stretch>
              <a:fillRect/>
            </a:stretch>
          </p:blipFill>
          <p:spPr>
            <a:xfrm>
              <a:off x="0" y="-1"/>
              <a:ext cx="9144000" cy="634181"/>
            </a:xfrm>
            <a:prstGeom prst="rect">
              <a:avLst/>
            </a:prstGeom>
          </p:spPr>
        </p:pic>
        <p:pic>
          <p:nvPicPr>
            <p:cNvPr id="12" name="Image 11"/>
            <p:cNvPicPr>
              <a:picLocks noChangeAspect="1"/>
            </p:cNvPicPr>
            <p:nvPr/>
          </p:nvPicPr>
          <p:blipFill rotWithShape="1">
            <a:blip r:embed="rId2"/>
            <a:srcRect l="27580" t="3488"/>
            <a:stretch/>
          </p:blipFill>
          <p:spPr>
            <a:xfrm rot="10800000">
              <a:off x="-1" y="6548284"/>
              <a:ext cx="6622025" cy="309716"/>
            </a:xfrm>
            <a:prstGeom prst="rect">
              <a:avLst/>
            </a:prstGeom>
          </p:spPr>
        </p:pic>
      </p:grpSp>
      <p:sp>
        <p:nvSpPr>
          <p:cNvPr id="13" name="Ellipse 12"/>
          <p:cNvSpPr/>
          <p:nvPr/>
        </p:nvSpPr>
        <p:spPr>
          <a:xfrm>
            <a:off x="5583801" y="1329716"/>
            <a:ext cx="3416506" cy="793949"/>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Arial Narrow" panose="020B0606020202030204" pitchFamily="34" charset="0"/>
              </a:rPr>
              <a:t>ANC de la femme enceinte</a:t>
            </a:r>
            <a:endParaRPr lang="fr-FR" sz="2400" b="1" dirty="0">
              <a:latin typeface="Arial Narrow" panose="020B0606020202030204" pitchFamily="34" charset="0"/>
            </a:endParaRPr>
          </a:p>
        </p:txBody>
      </p:sp>
      <p:sp>
        <p:nvSpPr>
          <p:cNvPr id="2" name="Espace réservé du numéro de diapositive 1"/>
          <p:cNvSpPr>
            <a:spLocks noGrp="1"/>
          </p:cNvSpPr>
          <p:nvPr>
            <p:ph type="sldNum" sz="quarter" idx="12"/>
          </p:nvPr>
        </p:nvSpPr>
        <p:spPr/>
        <p:txBody>
          <a:bodyPr/>
          <a:lstStyle/>
          <a:p>
            <a:fld id="{052D8B5D-AB05-415B-AF9B-BDD74A468CEF}" type="slidenum">
              <a:rPr lang="fr-FR" smtClean="0"/>
              <a:t>47</a:t>
            </a:fld>
            <a:endParaRPr lang="fr-FR"/>
          </a:p>
        </p:txBody>
      </p:sp>
    </p:spTree>
    <p:extLst>
      <p:ext uri="{BB962C8B-B14F-4D97-AF65-F5344CB8AC3E}">
        <p14:creationId xmlns:p14="http://schemas.microsoft.com/office/powerpoint/2010/main" val="62009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3689" y="5512250"/>
            <a:ext cx="8856618" cy="830997"/>
          </a:xfrm>
          <a:prstGeom prst="rect">
            <a:avLst/>
          </a:prstGeom>
          <a:solidFill>
            <a:schemeClr val="accent2">
              <a:lumMod val="50000"/>
            </a:schemeClr>
          </a:solidFill>
        </p:spPr>
        <p:txBody>
          <a:bodyPr wrap="square">
            <a:spAutoFit/>
          </a:bodyPr>
          <a:lstStyle/>
          <a:p>
            <a:pPr algn="ctr"/>
            <a:r>
              <a:rPr lang="fr-FR" sz="2400" b="1" dirty="0" smtClean="0">
                <a:solidFill>
                  <a:schemeClr val="bg1"/>
                </a:solidFill>
                <a:latin typeface="Arial Narrow" panose="020B0606020202030204" pitchFamily="34" charset="0"/>
              </a:rPr>
              <a:t>Une carence en apport énergétique peut avoir une incidence sur la croissance fœtale en deçà de 1600 Kcal/jour</a:t>
            </a:r>
            <a:endParaRPr lang="fr-FR" sz="2400" dirty="0">
              <a:solidFill>
                <a:schemeClr val="bg1"/>
              </a:solidFill>
              <a:latin typeface="Arial Narrow" panose="020B0606020202030204" pitchFamily="34" charset="0"/>
            </a:endParaRPr>
          </a:p>
        </p:txBody>
      </p:sp>
      <p:sp>
        <p:nvSpPr>
          <p:cNvPr id="8" name="Rectangle 7"/>
          <p:cNvSpPr/>
          <p:nvPr/>
        </p:nvSpPr>
        <p:spPr>
          <a:xfrm>
            <a:off x="143689" y="1565206"/>
            <a:ext cx="8856618" cy="3847207"/>
          </a:xfrm>
          <a:prstGeom prst="rect">
            <a:avLst/>
          </a:prstGeom>
        </p:spPr>
        <p:txBody>
          <a:bodyPr wrap="square">
            <a:spAutoFit/>
          </a:bodyPr>
          <a:lstStyle/>
          <a:p>
            <a:r>
              <a:rPr lang="fr-FR" sz="2800" b="1" dirty="0" smtClean="0">
                <a:solidFill>
                  <a:srgbClr val="C00000"/>
                </a:solidFill>
                <a:latin typeface="Arial Narrow" panose="020B0606020202030204" pitchFamily="34" charset="0"/>
              </a:rPr>
              <a:t>ANC 2010 : Energie</a:t>
            </a:r>
          </a:p>
          <a:p>
            <a:pPr marL="342900" indent="-342900">
              <a:buFont typeface="Arial" panose="020B0604020202020204" pitchFamily="34" charset="0"/>
              <a:buChar char="•"/>
            </a:pPr>
            <a:r>
              <a:rPr lang="fr-FR" sz="2400" b="1" dirty="0" smtClean="0">
                <a:latin typeface="Arial Narrow" panose="020B0606020202030204" pitchFamily="34" charset="0"/>
              </a:rPr>
              <a:t>La dépense énergétique théorique d’une grossesse est estimée à </a:t>
            </a:r>
            <a:r>
              <a:rPr lang="fr-FR" sz="2400" b="1" dirty="0" smtClean="0">
                <a:solidFill>
                  <a:srgbClr val="C00000"/>
                </a:solidFill>
                <a:latin typeface="Arial Narrow" panose="020B0606020202030204" pitchFamily="34" charset="0"/>
              </a:rPr>
              <a:t>80000 Kcal</a:t>
            </a:r>
            <a:r>
              <a:rPr lang="fr-FR" sz="2400" b="1" dirty="0" smtClean="0">
                <a:latin typeface="Arial Narrow" panose="020B0606020202030204" pitchFamily="34" charset="0"/>
              </a:rPr>
              <a:t>, soit en moyenne 285 Kcal/jour</a:t>
            </a:r>
          </a:p>
          <a:p>
            <a:pPr marL="342900" indent="-342900">
              <a:buFont typeface="Arial" panose="020B0604020202020204" pitchFamily="34" charset="0"/>
              <a:buChar char="•"/>
            </a:pPr>
            <a:endParaRPr lang="fr-FR" b="1" dirty="0" smtClean="0">
              <a:latin typeface="Arial Narrow" panose="020B0606020202030204" pitchFamily="34" charset="0"/>
            </a:endParaRPr>
          </a:p>
          <a:p>
            <a:pPr marL="342900" indent="-342900">
              <a:buFont typeface="Arial" panose="020B0604020202020204" pitchFamily="34" charset="0"/>
              <a:buChar char="•"/>
            </a:pPr>
            <a:r>
              <a:rPr lang="fr-FR" sz="2400" b="1" dirty="0" smtClean="0">
                <a:solidFill>
                  <a:srgbClr val="C00000"/>
                </a:solidFill>
                <a:latin typeface="Arial Narrow" panose="020B0606020202030204" pitchFamily="34" charset="0"/>
              </a:rPr>
              <a:t>L’apport doit couvrir :</a:t>
            </a:r>
          </a:p>
          <a:p>
            <a:pPr marL="800100" lvl="1" indent="-342900">
              <a:buFont typeface="Arial Narrow" panose="020B0606020202030204" pitchFamily="34" charset="0"/>
              <a:buChar char="―"/>
            </a:pPr>
            <a:r>
              <a:rPr lang="fr-FR" sz="2400" b="1" dirty="0">
                <a:latin typeface="Arial Narrow" panose="020B0606020202030204" pitchFamily="34" charset="0"/>
              </a:rPr>
              <a:t>l</a:t>
            </a:r>
            <a:r>
              <a:rPr lang="fr-FR" sz="2400" b="1" dirty="0" smtClean="0">
                <a:latin typeface="Arial Narrow" panose="020B0606020202030204" pitchFamily="34" charset="0"/>
              </a:rPr>
              <a:t>es besoins du fœtus et de ses annexes, soit 40 Kcal/jour,</a:t>
            </a:r>
          </a:p>
          <a:p>
            <a:pPr marL="800100" lvl="1" indent="-342900">
              <a:buFont typeface="Arial Narrow" panose="020B0606020202030204" pitchFamily="34" charset="0"/>
              <a:buChar char="―"/>
            </a:pPr>
            <a:r>
              <a:rPr lang="fr-FR" sz="2400" b="1" dirty="0" smtClean="0">
                <a:latin typeface="Arial Narrow" panose="020B0606020202030204" pitchFamily="34" charset="0"/>
              </a:rPr>
              <a:t>la constitution d’une réserve dans l’organisme maternel, soit 35000 Kcal pour 3 à 4 Kg de masse grasse,</a:t>
            </a:r>
          </a:p>
          <a:p>
            <a:pPr marL="800100" lvl="1" indent="-342900">
              <a:buFont typeface="Arial Narrow" panose="020B0606020202030204" pitchFamily="34" charset="0"/>
              <a:buChar char="―"/>
            </a:pPr>
            <a:r>
              <a:rPr lang="fr-FR" sz="2400" b="1" dirty="0">
                <a:latin typeface="Arial Narrow" panose="020B0606020202030204" pitchFamily="34" charset="0"/>
              </a:rPr>
              <a:t>l</a:t>
            </a:r>
            <a:r>
              <a:rPr lang="fr-FR" sz="2400" b="1" dirty="0" smtClean="0">
                <a:latin typeface="Arial Narrow" panose="020B0606020202030204" pitchFamily="34" charset="0"/>
              </a:rPr>
              <a:t>’augmentation de + 20 % du métabolisme de base à partir du 2ème trimestre de la grossesse, soit environ 35 000 Kcal.</a:t>
            </a:r>
          </a:p>
        </p:txBody>
      </p:sp>
      <p:sp>
        <p:nvSpPr>
          <p:cNvPr id="9" name="Rectangle 8"/>
          <p:cNvSpPr/>
          <p:nvPr/>
        </p:nvSpPr>
        <p:spPr>
          <a:xfrm>
            <a:off x="143691" y="617331"/>
            <a:ext cx="8856617" cy="584775"/>
          </a:xfrm>
          <a:prstGeom prst="rect">
            <a:avLst/>
          </a:prstGeom>
        </p:spPr>
        <p:txBody>
          <a:bodyPr wrap="square">
            <a:spAutoFit/>
          </a:bodyPr>
          <a:lstStyle/>
          <a:p>
            <a:pPr algn="ctr"/>
            <a:r>
              <a:rPr lang="fr-FR" sz="3200" b="1" dirty="0">
                <a:latin typeface="Arial Narrow" panose="020B0606020202030204" pitchFamily="34" charset="0"/>
              </a:rPr>
              <a:t>5. BESOINS </a:t>
            </a:r>
            <a:r>
              <a:rPr lang="fr-FR" sz="3200" b="1" dirty="0" smtClean="0">
                <a:latin typeface="Arial Narrow" panose="020B0606020202030204" pitchFamily="34" charset="0"/>
              </a:rPr>
              <a:t>NUTRITIONNELS SPÉCIFIQUES</a:t>
            </a:r>
            <a:endParaRPr lang="fr-FR" sz="3200" b="1" dirty="0">
              <a:latin typeface="Arial Narrow" panose="020B0606020202030204" pitchFamily="34" charset="0"/>
            </a:endParaRPr>
          </a:p>
        </p:txBody>
      </p:sp>
      <p:grpSp>
        <p:nvGrpSpPr>
          <p:cNvPr id="10" name="Groupe 9"/>
          <p:cNvGrpSpPr/>
          <p:nvPr/>
        </p:nvGrpSpPr>
        <p:grpSpPr>
          <a:xfrm>
            <a:off x="-1" y="-1"/>
            <a:ext cx="9144001" cy="6858001"/>
            <a:chOff x="-1" y="-1"/>
            <a:chExt cx="9144001" cy="6858001"/>
          </a:xfrm>
        </p:grpSpPr>
        <p:pic>
          <p:nvPicPr>
            <p:cNvPr id="11" name="Image 10"/>
            <p:cNvPicPr>
              <a:picLocks noChangeAspect="1"/>
            </p:cNvPicPr>
            <p:nvPr/>
          </p:nvPicPr>
          <p:blipFill>
            <a:blip r:embed="rId2"/>
            <a:stretch>
              <a:fillRect/>
            </a:stretch>
          </p:blipFill>
          <p:spPr>
            <a:xfrm>
              <a:off x="0" y="-1"/>
              <a:ext cx="9144000" cy="634181"/>
            </a:xfrm>
            <a:prstGeom prst="rect">
              <a:avLst/>
            </a:prstGeom>
          </p:spPr>
        </p:pic>
        <p:pic>
          <p:nvPicPr>
            <p:cNvPr id="12" name="Image 11"/>
            <p:cNvPicPr>
              <a:picLocks noChangeAspect="1"/>
            </p:cNvPicPr>
            <p:nvPr/>
          </p:nvPicPr>
          <p:blipFill rotWithShape="1">
            <a:blip r:embed="rId2"/>
            <a:srcRect l="27580" t="3488"/>
            <a:stretch/>
          </p:blipFill>
          <p:spPr>
            <a:xfrm rot="10800000">
              <a:off x="-1" y="6548284"/>
              <a:ext cx="6622025" cy="309716"/>
            </a:xfrm>
            <a:prstGeom prst="rect">
              <a:avLst/>
            </a:prstGeom>
          </p:spPr>
        </p:pic>
      </p:grpSp>
      <p:sp>
        <p:nvSpPr>
          <p:cNvPr id="13" name="Ellipse 12"/>
          <p:cNvSpPr/>
          <p:nvPr/>
        </p:nvSpPr>
        <p:spPr>
          <a:xfrm>
            <a:off x="5583801" y="1182232"/>
            <a:ext cx="3510116" cy="793949"/>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Arial Narrow" panose="020B0606020202030204" pitchFamily="34" charset="0"/>
              </a:rPr>
              <a:t>ANC de la femme enceinte</a:t>
            </a:r>
            <a:endParaRPr lang="fr-FR" sz="2400" b="1" dirty="0">
              <a:latin typeface="Arial Narrow" panose="020B0606020202030204" pitchFamily="34" charset="0"/>
            </a:endParaRPr>
          </a:p>
        </p:txBody>
      </p:sp>
      <p:sp>
        <p:nvSpPr>
          <p:cNvPr id="2" name="Espace réservé du numéro de diapositive 1"/>
          <p:cNvSpPr>
            <a:spLocks noGrp="1"/>
          </p:cNvSpPr>
          <p:nvPr>
            <p:ph type="sldNum" sz="quarter" idx="12"/>
          </p:nvPr>
        </p:nvSpPr>
        <p:spPr/>
        <p:txBody>
          <a:bodyPr/>
          <a:lstStyle/>
          <a:p>
            <a:fld id="{052D8B5D-AB05-415B-AF9B-BDD74A468CEF}" type="slidenum">
              <a:rPr lang="fr-FR" smtClean="0"/>
              <a:t>48</a:t>
            </a:fld>
            <a:endParaRPr lang="fr-FR"/>
          </a:p>
        </p:txBody>
      </p:sp>
    </p:spTree>
    <p:extLst>
      <p:ext uri="{BB962C8B-B14F-4D97-AF65-F5344CB8AC3E}">
        <p14:creationId xmlns:p14="http://schemas.microsoft.com/office/powerpoint/2010/main" val="309879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3689" y="4971674"/>
            <a:ext cx="8856618" cy="1077218"/>
          </a:xfrm>
          <a:prstGeom prst="rect">
            <a:avLst/>
          </a:prstGeom>
          <a:solidFill>
            <a:srgbClr val="C00000"/>
          </a:solidFill>
        </p:spPr>
        <p:txBody>
          <a:bodyPr wrap="square">
            <a:spAutoFit/>
          </a:bodyPr>
          <a:lstStyle/>
          <a:p>
            <a:pPr algn="ctr"/>
            <a:r>
              <a:rPr lang="fr-FR" sz="3200" b="1" dirty="0" smtClean="0">
                <a:solidFill>
                  <a:srgbClr val="FFFF00"/>
                </a:solidFill>
                <a:latin typeface="Arial Narrow" panose="020B0606020202030204" pitchFamily="34" charset="0"/>
              </a:rPr>
              <a:t>ANC en Ca+ = 900 à 1100 mg/j,  il est inutile de l’augmenter</a:t>
            </a:r>
            <a:endParaRPr lang="fr-FR" sz="3200" dirty="0">
              <a:solidFill>
                <a:srgbClr val="FFFF00"/>
              </a:solidFill>
              <a:latin typeface="Arial Narrow" panose="020B0606020202030204" pitchFamily="34" charset="0"/>
            </a:endParaRPr>
          </a:p>
        </p:txBody>
      </p:sp>
      <p:sp>
        <p:nvSpPr>
          <p:cNvPr id="8" name="Rectangle 7"/>
          <p:cNvSpPr/>
          <p:nvPr/>
        </p:nvSpPr>
        <p:spPr>
          <a:xfrm>
            <a:off x="143689" y="1856037"/>
            <a:ext cx="8856618" cy="523220"/>
          </a:xfrm>
          <a:prstGeom prst="rect">
            <a:avLst/>
          </a:prstGeom>
        </p:spPr>
        <p:txBody>
          <a:bodyPr wrap="square">
            <a:spAutoFit/>
          </a:bodyPr>
          <a:lstStyle/>
          <a:p>
            <a:r>
              <a:rPr lang="fr-FR" sz="2800" b="1" dirty="0" smtClean="0">
                <a:solidFill>
                  <a:srgbClr val="C00000"/>
                </a:solidFill>
                <a:latin typeface="Arial Narrow" panose="020B0606020202030204" pitchFamily="34" charset="0"/>
              </a:rPr>
              <a:t>ANC 2010 : Ca+</a:t>
            </a:r>
          </a:p>
        </p:txBody>
      </p:sp>
      <p:pic>
        <p:nvPicPr>
          <p:cNvPr id="4" name="Image 3"/>
          <p:cNvPicPr>
            <a:picLocks noChangeAspect="1"/>
          </p:cNvPicPr>
          <p:nvPr/>
        </p:nvPicPr>
        <p:blipFill>
          <a:blip r:embed="rId2"/>
          <a:stretch>
            <a:fillRect/>
          </a:stretch>
        </p:blipFill>
        <p:spPr>
          <a:xfrm>
            <a:off x="597617" y="2457337"/>
            <a:ext cx="7181850" cy="1867509"/>
          </a:xfrm>
          <a:prstGeom prst="rect">
            <a:avLst/>
          </a:prstGeom>
        </p:spPr>
      </p:pic>
      <p:sp>
        <p:nvSpPr>
          <p:cNvPr id="9" name="Rectangle 8"/>
          <p:cNvSpPr/>
          <p:nvPr/>
        </p:nvSpPr>
        <p:spPr>
          <a:xfrm>
            <a:off x="143691" y="617331"/>
            <a:ext cx="8856617" cy="584775"/>
          </a:xfrm>
          <a:prstGeom prst="rect">
            <a:avLst/>
          </a:prstGeom>
        </p:spPr>
        <p:txBody>
          <a:bodyPr wrap="square">
            <a:spAutoFit/>
          </a:bodyPr>
          <a:lstStyle/>
          <a:p>
            <a:pPr algn="ctr"/>
            <a:r>
              <a:rPr lang="fr-FR" sz="3200" b="1" dirty="0">
                <a:latin typeface="Arial Narrow" panose="020B0606020202030204" pitchFamily="34" charset="0"/>
              </a:rPr>
              <a:t>5. BESOINS </a:t>
            </a:r>
            <a:r>
              <a:rPr lang="fr-FR" sz="3200" b="1" dirty="0" smtClean="0">
                <a:latin typeface="Arial Narrow" panose="020B0606020202030204" pitchFamily="34" charset="0"/>
              </a:rPr>
              <a:t>NUTRITIONNELS SPÉCIFIQUES</a:t>
            </a:r>
            <a:endParaRPr lang="fr-FR" sz="3200" b="1" dirty="0">
              <a:latin typeface="Arial Narrow" panose="020B0606020202030204" pitchFamily="34" charset="0"/>
            </a:endParaRPr>
          </a:p>
        </p:txBody>
      </p:sp>
      <p:grpSp>
        <p:nvGrpSpPr>
          <p:cNvPr id="10" name="Groupe 9"/>
          <p:cNvGrpSpPr/>
          <p:nvPr/>
        </p:nvGrpSpPr>
        <p:grpSpPr>
          <a:xfrm>
            <a:off x="-1" y="-1"/>
            <a:ext cx="9144001" cy="6858001"/>
            <a:chOff x="-1" y="-1"/>
            <a:chExt cx="9144001" cy="6858001"/>
          </a:xfrm>
        </p:grpSpPr>
        <p:pic>
          <p:nvPicPr>
            <p:cNvPr id="11" name="Image 10"/>
            <p:cNvPicPr>
              <a:picLocks noChangeAspect="1"/>
            </p:cNvPicPr>
            <p:nvPr/>
          </p:nvPicPr>
          <p:blipFill>
            <a:blip r:embed="rId3"/>
            <a:stretch>
              <a:fillRect/>
            </a:stretch>
          </p:blipFill>
          <p:spPr>
            <a:xfrm>
              <a:off x="0" y="-1"/>
              <a:ext cx="9144000" cy="634181"/>
            </a:xfrm>
            <a:prstGeom prst="rect">
              <a:avLst/>
            </a:prstGeom>
          </p:spPr>
        </p:pic>
        <p:pic>
          <p:nvPicPr>
            <p:cNvPr id="12" name="Image 11"/>
            <p:cNvPicPr>
              <a:picLocks noChangeAspect="1"/>
            </p:cNvPicPr>
            <p:nvPr/>
          </p:nvPicPr>
          <p:blipFill rotWithShape="1">
            <a:blip r:embed="rId3"/>
            <a:srcRect l="27580" t="3488"/>
            <a:stretch/>
          </p:blipFill>
          <p:spPr>
            <a:xfrm rot="10800000">
              <a:off x="-1" y="6548284"/>
              <a:ext cx="6622025" cy="309716"/>
            </a:xfrm>
            <a:prstGeom prst="rect">
              <a:avLst/>
            </a:prstGeom>
          </p:spPr>
        </p:pic>
      </p:grpSp>
      <p:sp>
        <p:nvSpPr>
          <p:cNvPr id="13" name="Ellipse 12"/>
          <p:cNvSpPr/>
          <p:nvPr/>
        </p:nvSpPr>
        <p:spPr>
          <a:xfrm>
            <a:off x="5583801" y="1329718"/>
            <a:ext cx="3235734" cy="793949"/>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Arial Narrow" panose="020B0606020202030204" pitchFamily="34" charset="0"/>
              </a:rPr>
              <a:t>ANC de la femme enceinte</a:t>
            </a:r>
            <a:endParaRPr lang="fr-FR" sz="2400" b="1" dirty="0">
              <a:latin typeface="Arial Narrow" panose="020B0606020202030204" pitchFamily="34" charset="0"/>
            </a:endParaRPr>
          </a:p>
        </p:txBody>
      </p:sp>
      <p:sp>
        <p:nvSpPr>
          <p:cNvPr id="5" name="Flèche vers le bas 4"/>
          <p:cNvSpPr/>
          <p:nvPr/>
        </p:nvSpPr>
        <p:spPr>
          <a:xfrm>
            <a:off x="4203289" y="4324846"/>
            <a:ext cx="619432" cy="543592"/>
          </a:xfrm>
          <a:prstGeom prst="down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052D8B5D-AB05-415B-AF9B-BDD74A468CEF}" type="slidenum">
              <a:rPr lang="fr-FR" smtClean="0"/>
              <a:t>49</a:t>
            </a:fld>
            <a:endParaRPr lang="fr-FR"/>
          </a:p>
        </p:txBody>
      </p:sp>
    </p:spTree>
    <p:extLst>
      <p:ext uri="{BB962C8B-B14F-4D97-AF65-F5344CB8AC3E}">
        <p14:creationId xmlns:p14="http://schemas.microsoft.com/office/powerpoint/2010/main" val="15187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nvGrpSpPr>
        <p:grpSpPr>
          <a:xfrm>
            <a:off x="-1" y="-1"/>
            <a:ext cx="9144001" cy="6858001"/>
            <a:chOff x="-1" y="-1"/>
            <a:chExt cx="9144001" cy="6858001"/>
          </a:xfrm>
        </p:grpSpPr>
        <p:pic>
          <p:nvPicPr>
            <p:cNvPr id="9" name="Image 8"/>
            <p:cNvPicPr>
              <a:picLocks noChangeAspect="1"/>
            </p:cNvPicPr>
            <p:nvPr/>
          </p:nvPicPr>
          <p:blipFill>
            <a:blip r:embed="rId3"/>
            <a:stretch>
              <a:fillRect/>
            </a:stretch>
          </p:blipFill>
          <p:spPr>
            <a:xfrm>
              <a:off x="0" y="-1"/>
              <a:ext cx="9144000" cy="634181"/>
            </a:xfrm>
            <a:prstGeom prst="rect">
              <a:avLst/>
            </a:prstGeom>
          </p:spPr>
        </p:pic>
        <p:pic>
          <p:nvPicPr>
            <p:cNvPr id="10" name="Image 9"/>
            <p:cNvPicPr>
              <a:picLocks noChangeAspect="1"/>
            </p:cNvPicPr>
            <p:nvPr/>
          </p:nvPicPr>
          <p:blipFill rotWithShape="1">
            <a:blip r:embed="rId3"/>
            <a:srcRect l="27580" t="3488"/>
            <a:stretch/>
          </p:blipFill>
          <p:spPr>
            <a:xfrm rot="10800000">
              <a:off x="-1" y="6548284"/>
              <a:ext cx="6622025" cy="309716"/>
            </a:xfrm>
            <a:prstGeom prst="rect">
              <a:avLst/>
            </a:prstGeom>
          </p:spPr>
        </p:pic>
      </p:grpSp>
      <p:sp>
        <p:nvSpPr>
          <p:cNvPr id="2" name="Rectangle 1"/>
          <p:cNvSpPr/>
          <p:nvPr/>
        </p:nvSpPr>
        <p:spPr>
          <a:xfrm>
            <a:off x="143691" y="602577"/>
            <a:ext cx="8856617" cy="584775"/>
          </a:xfrm>
          <a:prstGeom prst="rect">
            <a:avLst/>
          </a:prstGeom>
        </p:spPr>
        <p:txBody>
          <a:bodyPr wrap="square">
            <a:spAutoFit/>
          </a:bodyPr>
          <a:lstStyle/>
          <a:p>
            <a:pPr algn="ctr"/>
            <a:r>
              <a:rPr lang="fr-FR" sz="3200" b="1" dirty="0" smtClean="0">
                <a:latin typeface="Arial Narrow" panose="020B0606020202030204" pitchFamily="34" charset="0"/>
              </a:rPr>
              <a:t>1.1.  DEFINITIONS DES CONCEPTS</a:t>
            </a:r>
            <a:endParaRPr lang="fr-FR" sz="3200" b="1" dirty="0">
              <a:latin typeface="Arial Narrow" panose="020B0606020202030204" pitchFamily="34" charset="0"/>
            </a:endParaRPr>
          </a:p>
        </p:txBody>
      </p:sp>
      <p:sp>
        <p:nvSpPr>
          <p:cNvPr id="3" name="Rectangle 2"/>
          <p:cNvSpPr/>
          <p:nvPr/>
        </p:nvSpPr>
        <p:spPr>
          <a:xfrm>
            <a:off x="143691" y="1333656"/>
            <a:ext cx="8856618" cy="1569660"/>
          </a:xfrm>
          <a:prstGeom prst="rect">
            <a:avLst/>
          </a:prstGeom>
        </p:spPr>
        <p:txBody>
          <a:bodyPr wrap="square">
            <a:spAutoFit/>
          </a:bodyPr>
          <a:lstStyle/>
          <a:p>
            <a:pPr marL="342900" indent="-342900">
              <a:buFont typeface="Wingdings" panose="05000000000000000000" pitchFamily="2" charset="2"/>
              <a:buChar char="Ø"/>
            </a:pPr>
            <a:r>
              <a:rPr lang="fr-FR" sz="2400" b="1" dirty="0" smtClean="0">
                <a:solidFill>
                  <a:srgbClr val="C00000"/>
                </a:solidFill>
                <a:latin typeface="Arial Narrow" panose="020B0606020202030204" pitchFamily="34" charset="0"/>
              </a:rPr>
              <a:t>Nutrition</a:t>
            </a:r>
            <a:r>
              <a:rPr lang="fr-FR" sz="2400" b="1" dirty="0" smtClean="0">
                <a:latin typeface="Arial Narrow" panose="020B0606020202030204" pitchFamily="34" charset="0"/>
              </a:rPr>
              <a:t> : ensemble des réactions (métaboliques) par lesquelles notre organisme </a:t>
            </a:r>
            <a:r>
              <a:rPr lang="fr-FR" sz="2400" b="1" dirty="0" smtClean="0">
                <a:solidFill>
                  <a:srgbClr val="0033CC"/>
                </a:solidFill>
                <a:latin typeface="Arial Narrow" panose="020B0606020202030204" pitchFamily="34" charset="0"/>
              </a:rPr>
              <a:t>transforme et utilise les aliments </a:t>
            </a:r>
            <a:r>
              <a:rPr lang="fr-FR" sz="2400" b="1" dirty="0" smtClean="0">
                <a:latin typeface="Arial Narrow" panose="020B0606020202030204" pitchFamily="34" charset="0"/>
              </a:rPr>
              <a:t>pour obtenir tout ce dont il a besoin pour son </a:t>
            </a:r>
            <a:r>
              <a:rPr lang="fr-FR" sz="2400" b="1" dirty="0" smtClean="0">
                <a:solidFill>
                  <a:srgbClr val="0033CC"/>
                </a:solidFill>
                <a:latin typeface="Arial Narrow" panose="020B0606020202030204" pitchFamily="34" charset="0"/>
              </a:rPr>
              <a:t>bon fonctionnement </a:t>
            </a:r>
            <a:r>
              <a:rPr lang="fr-FR" sz="2400" b="1" dirty="0" smtClean="0">
                <a:latin typeface="Arial Narrow" panose="020B0606020202030204" pitchFamily="34" charset="0"/>
              </a:rPr>
              <a:t>et pour se </a:t>
            </a:r>
            <a:r>
              <a:rPr lang="fr-FR" sz="2400" b="1" dirty="0" smtClean="0">
                <a:solidFill>
                  <a:srgbClr val="0033CC"/>
                </a:solidFill>
                <a:latin typeface="Arial Narrow" panose="020B0606020202030204" pitchFamily="34" charset="0"/>
              </a:rPr>
              <a:t>maintenir en vie</a:t>
            </a:r>
            <a:r>
              <a:rPr lang="fr-FR" sz="2400" b="1" dirty="0" smtClean="0">
                <a:latin typeface="Arial Narrow" panose="020B0606020202030204" pitchFamily="34" charset="0"/>
              </a:rPr>
              <a:t>.</a:t>
            </a:r>
            <a:endParaRPr lang="fr-FR" sz="2400" dirty="0">
              <a:latin typeface="Arial Narrow" panose="020B0606020202030204" pitchFamily="34" charset="0"/>
            </a:endParaRPr>
          </a:p>
        </p:txBody>
      </p:sp>
      <p:sp>
        <p:nvSpPr>
          <p:cNvPr id="4" name="Rectangle 3"/>
          <p:cNvSpPr/>
          <p:nvPr/>
        </p:nvSpPr>
        <p:spPr>
          <a:xfrm>
            <a:off x="143691" y="3328500"/>
            <a:ext cx="8856618" cy="830997"/>
          </a:xfrm>
          <a:prstGeom prst="rect">
            <a:avLst/>
          </a:prstGeom>
        </p:spPr>
        <p:txBody>
          <a:bodyPr wrap="square">
            <a:spAutoFit/>
          </a:bodyPr>
          <a:lstStyle/>
          <a:p>
            <a:pPr marL="342900" indent="-342900">
              <a:buFont typeface="Wingdings" panose="05000000000000000000" pitchFamily="2" charset="2"/>
              <a:buChar char="Ø"/>
            </a:pPr>
            <a:r>
              <a:rPr lang="fr-FR" sz="2400" b="1" dirty="0" smtClean="0">
                <a:solidFill>
                  <a:srgbClr val="C00000"/>
                </a:solidFill>
                <a:latin typeface="Arial Narrow" panose="020B0606020202030204" pitchFamily="34" charset="0"/>
              </a:rPr>
              <a:t>Aliments </a:t>
            </a:r>
            <a:r>
              <a:rPr lang="fr-FR" sz="2400" b="1" dirty="0" smtClean="0">
                <a:latin typeface="Arial Narrow" panose="020B0606020202030204" pitchFamily="34" charset="0"/>
              </a:rPr>
              <a:t>: substances naturelles </a:t>
            </a:r>
            <a:r>
              <a:rPr lang="fr-FR" sz="2400" b="1" dirty="0" smtClean="0">
                <a:solidFill>
                  <a:srgbClr val="0033CC"/>
                </a:solidFill>
                <a:latin typeface="Arial Narrow" panose="020B0606020202030204" pitchFamily="34" charset="0"/>
              </a:rPr>
              <a:t>complexes</a:t>
            </a:r>
            <a:r>
              <a:rPr lang="fr-FR" sz="2400" b="1" dirty="0" smtClean="0">
                <a:latin typeface="Arial Narrow" panose="020B0606020202030204" pitchFamily="34" charset="0"/>
              </a:rPr>
              <a:t> qui contiennent au moins </a:t>
            </a:r>
            <a:r>
              <a:rPr lang="fr-FR" sz="2400" b="1" dirty="0" smtClean="0">
                <a:solidFill>
                  <a:srgbClr val="0033CC"/>
                </a:solidFill>
                <a:latin typeface="Arial Narrow" panose="020B0606020202030204" pitchFamily="34" charset="0"/>
              </a:rPr>
              <a:t>deux nutriments</a:t>
            </a:r>
            <a:r>
              <a:rPr lang="fr-FR" sz="2400" b="1" dirty="0" smtClean="0">
                <a:latin typeface="Arial Narrow" panose="020B0606020202030204" pitchFamily="34" charset="0"/>
              </a:rPr>
              <a:t>. </a:t>
            </a:r>
          </a:p>
        </p:txBody>
      </p:sp>
      <p:sp>
        <p:nvSpPr>
          <p:cNvPr id="5" name="Rectangle 4"/>
          <p:cNvSpPr/>
          <p:nvPr/>
        </p:nvSpPr>
        <p:spPr>
          <a:xfrm>
            <a:off x="143691" y="4734634"/>
            <a:ext cx="8856617" cy="1323439"/>
          </a:xfrm>
          <a:prstGeom prst="rect">
            <a:avLst/>
          </a:prstGeom>
          <a:solidFill>
            <a:schemeClr val="accent5">
              <a:lumMod val="20000"/>
              <a:lumOff val="80000"/>
            </a:schemeClr>
          </a:solidFill>
        </p:spPr>
        <p:txBody>
          <a:bodyPr wrap="square">
            <a:spAutoFit/>
          </a:bodyPr>
          <a:lstStyle/>
          <a:p>
            <a:pPr marL="342900" indent="-342900">
              <a:buFont typeface="Arial" panose="020B0604020202020204" pitchFamily="34" charset="0"/>
              <a:buChar char="•"/>
            </a:pPr>
            <a:r>
              <a:rPr lang="fr-FR" sz="2000" b="1" dirty="0">
                <a:latin typeface="Arial Narrow" panose="020B0606020202030204" pitchFamily="34" charset="0"/>
              </a:rPr>
              <a:t>Les aliments fournissent les </a:t>
            </a:r>
            <a:r>
              <a:rPr lang="fr-FR" sz="2000" b="1" dirty="0">
                <a:solidFill>
                  <a:srgbClr val="C00000"/>
                </a:solidFill>
                <a:latin typeface="Arial Narrow" panose="020B0606020202030204" pitchFamily="34" charset="0"/>
              </a:rPr>
              <a:t>nutriments</a:t>
            </a:r>
            <a:r>
              <a:rPr lang="fr-FR" sz="2000" b="1" dirty="0">
                <a:latin typeface="Arial Narrow" panose="020B0606020202030204" pitchFamily="34" charset="0"/>
              </a:rPr>
              <a:t> (glucides, protéines, lipides, vitamines et minéraux) nécessaires à </a:t>
            </a:r>
            <a:r>
              <a:rPr lang="fr-FR" sz="2000" b="1" dirty="0" smtClean="0">
                <a:latin typeface="Arial Narrow" panose="020B0606020202030204" pitchFamily="34" charset="0"/>
              </a:rPr>
              <a:t>l’Homme </a:t>
            </a:r>
            <a:r>
              <a:rPr lang="fr-FR" sz="2000" b="1" dirty="0">
                <a:latin typeface="Arial Narrow" panose="020B0606020202030204" pitchFamily="34" charset="0"/>
              </a:rPr>
              <a:t>pour le </a:t>
            </a:r>
            <a:r>
              <a:rPr lang="fr-FR" sz="2000" b="1" dirty="0">
                <a:solidFill>
                  <a:srgbClr val="C00000"/>
                </a:solidFill>
                <a:latin typeface="Arial Narrow" panose="020B0606020202030204" pitchFamily="34" charset="0"/>
              </a:rPr>
              <a:t>bon fonctionnement de son corps </a:t>
            </a:r>
            <a:r>
              <a:rPr lang="fr-FR" sz="2000" b="1" dirty="0">
                <a:latin typeface="Arial Narrow" panose="020B0606020202030204" pitchFamily="34" charset="0"/>
              </a:rPr>
              <a:t>(rester en vie, se déplacer, travailler, construire de nouvelles cellules et tissus pour la croissance, la résistance et la lutte contre les infections).</a:t>
            </a:r>
            <a:endParaRPr lang="fr-FR" sz="2000" dirty="0">
              <a:latin typeface="Arial Narrow" panose="020B0606020202030204" pitchFamily="34" charset="0"/>
            </a:endParaRPr>
          </a:p>
        </p:txBody>
      </p:sp>
      <p:sp>
        <p:nvSpPr>
          <p:cNvPr id="6" name="Espace réservé du numéro de diapositive 5"/>
          <p:cNvSpPr>
            <a:spLocks noGrp="1"/>
          </p:cNvSpPr>
          <p:nvPr>
            <p:ph type="sldNum" sz="quarter" idx="12"/>
          </p:nvPr>
        </p:nvSpPr>
        <p:spPr/>
        <p:txBody>
          <a:bodyPr/>
          <a:lstStyle/>
          <a:p>
            <a:fld id="{052D8B5D-AB05-415B-AF9B-BDD74A468CEF}" type="slidenum">
              <a:rPr lang="fr-FR" smtClean="0"/>
              <a:t>5</a:t>
            </a:fld>
            <a:endParaRPr lang="fr-FR"/>
          </a:p>
        </p:txBody>
      </p:sp>
    </p:spTree>
    <p:extLst>
      <p:ext uri="{BB962C8B-B14F-4D97-AF65-F5344CB8AC3E}">
        <p14:creationId xmlns:p14="http://schemas.microsoft.com/office/powerpoint/2010/main" val="101407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3689" y="3529955"/>
            <a:ext cx="8856618" cy="461665"/>
          </a:xfrm>
          <a:prstGeom prst="rect">
            <a:avLst/>
          </a:prstGeom>
          <a:solidFill>
            <a:srgbClr val="C00000"/>
          </a:solidFill>
        </p:spPr>
        <p:txBody>
          <a:bodyPr wrap="square">
            <a:spAutoFit/>
          </a:bodyPr>
          <a:lstStyle/>
          <a:p>
            <a:pPr marL="342900" indent="-342900">
              <a:buFont typeface="Arial" panose="020B0604020202020204" pitchFamily="34" charset="0"/>
              <a:buChar char="•"/>
            </a:pPr>
            <a:r>
              <a:rPr lang="fr-FR" sz="2400" b="1" dirty="0" smtClean="0">
                <a:solidFill>
                  <a:srgbClr val="FFFF00"/>
                </a:solidFill>
                <a:latin typeface="Arial Narrow" panose="020B0606020202030204" pitchFamily="34" charset="0"/>
              </a:rPr>
              <a:t>Il n’est pas justifié de supplémenter les femmes enceintes</a:t>
            </a:r>
          </a:p>
        </p:txBody>
      </p:sp>
      <p:sp>
        <p:nvSpPr>
          <p:cNvPr id="8" name="Rectangle 7"/>
          <p:cNvSpPr/>
          <p:nvPr/>
        </p:nvSpPr>
        <p:spPr>
          <a:xfrm>
            <a:off x="143689" y="1569351"/>
            <a:ext cx="8856618" cy="523220"/>
          </a:xfrm>
          <a:prstGeom prst="rect">
            <a:avLst/>
          </a:prstGeom>
        </p:spPr>
        <p:txBody>
          <a:bodyPr wrap="square">
            <a:spAutoFit/>
          </a:bodyPr>
          <a:lstStyle/>
          <a:p>
            <a:r>
              <a:rPr lang="fr-FR" sz="2800" b="1" dirty="0" smtClean="0">
                <a:solidFill>
                  <a:srgbClr val="C00000"/>
                </a:solidFill>
                <a:latin typeface="Arial Narrow" panose="020B0606020202030204" pitchFamily="34" charset="0"/>
              </a:rPr>
              <a:t>ANC 2010 : Fer = 16mg</a:t>
            </a:r>
          </a:p>
        </p:txBody>
      </p:sp>
      <p:pic>
        <p:nvPicPr>
          <p:cNvPr id="3" name="Image 2"/>
          <p:cNvPicPr>
            <a:picLocks noChangeAspect="1"/>
          </p:cNvPicPr>
          <p:nvPr/>
        </p:nvPicPr>
        <p:blipFill>
          <a:blip r:embed="rId2"/>
          <a:stretch>
            <a:fillRect/>
          </a:stretch>
        </p:blipFill>
        <p:spPr>
          <a:xfrm>
            <a:off x="662449" y="2100912"/>
            <a:ext cx="7596648" cy="1315216"/>
          </a:xfrm>
          <a:prstGeom prst="rect">
            <a:avLst/>
          </a:prstGeom>
        </p:spPr>
      </p:pic>
      <p:sp>
        <p:nvSpPr>
          <p:cNvPr id="9" name="Rectangle 8"/>
          <p:cNvSpPr/>
          <p:nvPr/>
        </p:nvSpPr>
        <p:spPr>
          <a:xfrm>
            <a:off x="143689" y="4093819"/>
            <a:ext cx="8856618" cy="2346796"/>
          </a:xfrm>
          <a:prstGeom prst="rect">
            <a:avLst/>
          </a:prstGeom>
          <a:solidFill>
            <a:schemeClr val="accent3">
              <a:lumMod val="20000"/>
              <a:lumOff val="80000"/>
            </a:schemeClr>
          </a:solidFill>
        </p:spPr>
        <p:txBody>
          <a:bodyPr wrap="square">
            <a:spAutoFit/>
          </a:bodyPr>
          <a:lstStyle/>
          <a:p>
            <a:pPr marL="342900" indent="-342900">
              <a:buFont typeface="Arial" panose="020B0604020202020204" pitchFamily="34" charset="0"/>
              <a:buChar char="•"/>
            </a:pPr>
            <a:r>
              <a:rPr lang="fr-FR" sz="2400" b="1" dirty="0" smtClean="0">
                <a:solidFill>
                  <a:srgbClr val="C00000"/>
                </a:solidFill>
                <a:latin typeface="Arial Narrow" panose="020B0606020202030204" pitchFamily="34" charset="0"/>
              </a:rPr>
              <a:t>Femmes à risque de carence en fer : </a:t>
            </a:r>
          </a:p>
          <a:p>
            <a:pPr marL="800100" lvl="1" indent="-342900">
              <a:buFont typeface="Arial Narrow" panose="020B0606020202030204" pitchFamily="34" charset="0"/>
              <a:buChar char="―"/>
            </a:pPr>
            <a:r>
              <a:rPr lang="fr-FR" sz="2200" dirty="0" smtClean="0">
                <a:latin typeface="Arial Narrow" panose="020B0606020202030204" pitchFamily="34" charset="0"/>
              </a:rPr>
              <a:t>les </a:t>
            </a:r>
            <a:r>
              <a:rPr lang="fr-FR" sz="2200" b="1" dirty="0" smtClean="0">
                <a:latin typeface="Arial Narrow" panose="020B0606020202030204" pitchFamily="34" charset="0"/>
              </a:rPr>
              <a:t>adolescentes</a:t>
            </a:r>
            <a:r>
              <a:rPr lang="fr-FR" sz="2200" dirty="0" smtClean="0">
                <a:latin typeface="Arial Narrow" panose="020B0606020202030204" pitchFamily="34" charset="0"/>
              </a:rPr>
              <a:t>, les femmes qui ont eu des </a:t>
            </a:r>
            <a:r>
              <a:rPr lang="fr-FR" sz="2200" b="1" dirty="0" smtClean="0">
                <a:latin typeface="Arial Narrow" panose="020B0606020202030204" pitchFamily="34" charset="0"/>
              </a:rPr>
              <a:t>grossesses rapprochées,</a:t>
            </a:r>
          </a:p>
          <a:p>
            <a:pPr marL="800100" lvl="1" indent="-342900">
              <a:buFont typeface="Arial Narrow" panose="020B0606020202030204" pitchFamily="34" charset="0"/>
              <a:buChar char="―"/>
            </a:pPr>
            <a:r>
              <a:rPr lang="fr-FR" sz="2200" dirty="0" smtClean="0">
                <a:latin typeface="Arial Narrow" panose="020B0606020202030204" pitchFamily="34" charset="0"/>
              </a:rPr>
              <a:t>les </a:t>
            </a:r>
            <a:r>
              <a:rPr lang="fr-FR" sz="2200" b="1" dirty="0" smtClean="0">
                <a:latin typeface="Arial Narrow" panose="020B0606020202030204" pitchFamily="34" charset="0"/>
              </a:rPr>
              <a:t>grossesses gémellaires</a:t>
            </a:r>
            <a:r>
              <a:rPr lang="fr-FR" sz="2200" dirty="0" smtClean="0">
                <a:latin typeface="Arial Narrow" panose="020B0606020202030204" pitchFamily="34" charset="0"/>
              </a:rPr>
              <a:t>, les </a:t>
            </a:r>
            <a:r>
              <a:rPr lang="fr-FR" sz="2200" b="1" dirty="0" smtClean="0">
                <a:latin typeface="Arial Narrow" panose="020B0606020202030204" pitchFamily="34" charset="0"/>
              </a:rPr>
              <a:t>ménorragies</a:t>
            </a:r>
            <a:r>
              <a:rPr lang="fr-FR" sz="2200" dirty="0" smtClean="0">
                <a:latin typeface="Arial Narrow" panose="020B0606020202030204" pitchFamily="34" charset="0"/>
              </a:rPr>
              <a:t> importantes</a:t>
            </a:r>
          </a:p>
          <a:p>
            <a:pPr marL="800100" lvl="1" indent="-342900">
              <a:buFont typeface="Arial Narrow" panose="020B0606020202030204" pitchFamily="34" charset="0"/>
              <a:buChar char="―"/>
            </a:pPr>
            <a:r>
              <a:rPr lang="fr-FR" sz="2200" dirty="0" smtClean="0">
                <a:latin typeface="Arial Narrow" panose="020B0606020202030204" pitchFamily="34" charset="0"/>
              </a:rPr>
              <a:t>la prise régulière d’</a:t>
            </a:r>
            <a:r>
              <a:rPr lang="fr-FR" sz="2200" b="1" dirty="0" smtClean="0">
                <a:latin typeface="Arial Narrow" panose="020B0606020202030204" pitchFamily="34" charset="0"/>
              </a:rPr>
              <a:t>aspirine</a:t>
            </a:r>
            <a:r>
              <a:rPr lang="fr-FR" sz="2200" dirty="0" smtClean="0">
                <a:latin typeface="Arial Narrow" panose="020B0606020202030204" pitchFamily="34" charset="0"/>
              </a:rPr>
              <a:t> , une </a:t>
            </a:r>
            <a:r>
              <a:rPr lang="fr-FR" sz="2200" b="1" dirty="0" smtClean="0">
                <a:latin typeface="Arial Narrow" panose="020B0606020202030204" pitchFamily="34" charset="0"/>
              </a:rPr>
              <a:t>alimentation pauvre en fer </a:t>
            </a:r>
            <a:r>
              <a:rPr lang="fr-FR" sz="2200" dirty="0" smtClean="0">
                <a:latin typeface="Arial Narrow" panose="020B0606020202030204" pitchFamily="34" charset="0"/>
              </a:rPr>
              <a:t>(végétarienne)</a:t>
            </a:r>
          </a:p>
          <a:p>
            <a:pPr marL="800100" lvl="1" indent="-342900">
              <a:buFont typeface="Arial Narrow" panose="020B0606020202030204" pitchFamily="34" charset="0"/>
              <a:buChar char="―"/>
            </a:pPr>
            <a:r>
              <a:rPr lang="fr-FR" sz="2200" b="1" dirty="0" smtClean="0">
                <a:latin typeface="Arial Narrow" panose="020B0606020202030204" pitchFamily="34" charset="0"/>
              </a:rPr>
              <a:t>Milieux défavorisés</a:t>
            </a:r>
          </a:p>
          <a:p>
            <a:pPr marL="800100" lvl="1" indent="-342900">
              <a:buFont typeface="Arial Narrow" panose="020B0606020202030204" pitchFamily="34" charset="0"/>
              <a:buChar char="―"/>
            </a:pPr>
            <a:endParaRPr lang="fr-FR" sz="1050" b="1" dirty="0" smtClean="0">
              <a:latin typeface="Arial Narrow" panose="020B0606020202030204" pitchFamily="34" charset="0"/>
            </a:endParaRPr>
          </a:p>
          <a:p>
            <a:r>
              <a:rPr lang="fr-FR" sz="2400" b="1" dirty="0" smtClean="0">
                <a:solidFill>
                  <a:srgbClr val="0033CC"/>
                </a:solidFill>
                <a:latin typeface="Arial Narrow" panose="020B0606020202030204" pitchFamily="34" charset="0"/>
              </a:rPr>
              <a:t>Recommandation : Supplémenter les femmes à risque 30mg/j de fer</a:t>
            </a:r>
            <a:endParaRPr lang="fr-FR" sz="2000" b="1" dirty="0">
              <a:solidFill>
                <a:srgbClr val="0033CC"/>
              </a:solidFill>
              <a:latin typeface="Arial Narrow" panose="020B0606020202030204" pitchFamily="34" charset="0"/>
            </a:endParaRPr>
          </a:p>
        </p:txBody>
      </p:sp>
      <p:sp>
        <p:nvSpPr>
          <p:cNvPr id="10" name="Rectangle 9"/>
          <p:cNvSpPr/>
          <p:nvPr/>
        </p:nvSpPr>
        <p:spPr>
          <a:xfrm>
            <a:off x="143691" y="617331"/>
            <a:ext cx="8856617" cy="584775"/>
          </a:xfrm>
          <a:prstGeom prst="rect">
            <a:avLst/>
          </a:prstGeom>
        </p:spPr>
        <p:txBody>
          <a:bodyPr wrap="square">
            <a:spAutoFit/>
          </a:bodyPr>
          <a:lstStyle/>
          <a:p>
            <a:pPr algn="ctr"/>
            <a:r>
              <a:rPr lang="fr-FR" sz="3200" b="1" dirty="0">
                <a:latin typeface="Arial Narrow" panose="020B0606020202030204" pitchFamily="34" charset="0"/>
              </a:rPr>
              <a:t>5. BESOINS </a:t>
            </a:r>
            <a:r>
              <a:rPr lang="fr-FR" sz="3200" b="1" dirty="0" smtClean="0">
                <a:latin typeface="Arial Narrow" panose="020B0606020202030204" pitchFamily="34" charset="0"/>
              </a:rPr>
              <a:t>NUTRITIONNELS SPÉCIFIQUES</a:t>
            </a:r>
            <a:endParaRPr lang="fr-FR" sz="3200" b="1" dirty="0">
              <a:latin typeface="Arial Narrow" panose="020B0606020202030204" pitchFamily="34" charset="0"/>
            </a:endParaRPr>
          </a:p>
        </p:txBody>
      </p:sp>
      <p:grpSp>
        <p:nvGrpSpPr>
          <p:cNvPr id="11" name="Groupe 10"/>
          <p:cNvGrpSpPr/>
          <p:nvPr/>
        </p:nvGrpSpPr>
        <p:grpSpPr>
          <a:xfrm>
            <a:off x="-1" y="-1"/>
            <a:ext cx="9144001" cy="6858001"/>
            <a:chOff x="-1" y="-1"/>
            <a:chExt cx="9144001" cy="6858001"/>
          </a:xfrm>
        </p:grpSpPr>
        <p:pic>
          <p:nvPicPr>
            <p:cNvPr id="12" name="Image 11"/>
            <p:cNvPicPr>
              <a:picLocks noChangeAspect="1"/>
            </p:cNvPicPr>
            <p:nvPr/>
          </p:nvPicPr>
          <p:blipFill>
            <a:blip r:embed="rId3"/>
            <a:stretch>
              <a:fillRect/>
            </a:stretch>
          </p:blipFill>
          <p:spPr>
            <a:xfrm>
              <a:off x="0" y="-1"/>
              <a:ext cx="9144000" cy="634181"/>
            </a:xfrm>
            <a:prstGeom prst="rect">
              <a:avLst/>
            </a:prstGeom>
          </p:spPr>
        </p:pic>
        <p:pic>
          <p:nvPicPr>
            <p:cNvPr id="13" name="Image 12"/>
            <p:cNvPicPr>
              <a:picLocks noChangeAspect="1"/>
            </p:cNvPicPr>
            <p:nvPr/>
          </p:nvPicPr>
          <p:blipFill rotWithShape="1">
            <a:blip r:embed="rId3"/>
            <a:srcRect l="27580" t="3488"/>
            <a:stretch/>
          </p:blipFill>
          <p:spPr>
            <a:xfrm rot="10800000">
              <a:off x="-1" y="6548284"/>
              <a:ext cx="6622025" cy="309716"/>
            </a:xfrm>
            <a:prstGeom prst="rect">
              <a:avLst/>
            </a:prstGeom>
          </p:spPr>
        </p:pic>
      </p:grpSp>
      <p:sp>
        <p:nvSpPr>
          <p:cNvPr id="14" name="Ellipse 13"/>
          <p:cNvSpPr/>
          <p:nvPr/>
        </p:nvSpPr>
        <p:spPr>
          <a:xfrm>
            <a:off x="5583801" y="1211730"/>
            <a:ext cx="3265231" cy="793949"/>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Arial Narrow" panose="020B0606020202030204" pitchFamily="34" charset="0"/>
              </a:rPr>
              <a:t>ANC de la femme enceinte</a:t>
            </a:r>
            <a:endParaRPr lang="fr-FR" sz="2400" b="1" dirty="0">
              <a:latin typeface="Arial Narrow" panose="020B0606020202030204" pitchFamily="34" charset="0"/>
            </a:endParaRPr>
          </a:p>
        </p:txBody>
      </p:sp>
      <p:sp>
        <p:nvSpPr>
          <p:cNvPr id="2" name="Espace réservé du numéro de diapositive 1"/>
          <p:cNvSpPr>
            <a:spLocks noGrp="1"/>
          </p:cNvSpPr>
          <p:nvPr>
            <p:ph type="sldNum" sz="quarter" idx="12"/>
          </p:nvPr>
        </p:nvSpPr>
        <p:spPr/>
        <p:txBody>
          <a:bodyPr/>
          <a:lstStyle/>
          <a:p>
            <a:fld id="{052D8B5D-AB05-415B-AF9B-BDD74A468CEF}" type="slidenum">
              <a:rPr lang="fr-FR" smtClean="0"/>
              <a:t>50</a:t>
            </a:fld>
            <a:endParaRPr lang="fr-FR"/>
          </a:p>
        </p:txBody>
      </p:sp>
    </p:spTree>
    <p:extLst>
      <p:ext uri="{BB962C8B-B14F-4D97-AF65-F5344CB8AC3E}">
        <p14:creationId xmlns:p14="http://schemas.microsoft.com/office/powerpoint/2010/main" val="175081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3689" y="2086997"/>
            <a:ext cx="8856618" cy="523220"/>
          </a:xfrm>
          <a:prstGeom prst="rect">
            <a:avLst/>
          </a:prstGeom>
          <a:solidFill>
            <a:schemeClr val="accent2">
              <a:lumMod val="50000"/>
            </a:schemeClr>
          </a:solidFill>
        </p:spPr>
        <p:txBody>
          <a:bodyPr wrap="square">
            <a:spAutoFit/>
          </a:bodyPr>
          <a:lstStyle/>
          <a:p>
            <a:pPr algn="ctr"/>
            <a:r>
              <a:rPr lang="fr-FR" sz="2800" b="1" dirty="0" smtClean="0">
                <a:solidFill>
                  <a:schemeClr val="bg1">
                    <a:lumMod val="95000"/>
                  </a:schemeClr>
                </a:solidFill>
                <a:latin typeface="Arial Narrow" panose="020B0606020202030204" pitchFamily="34" charset="0"/>
              </a:rPr>
              <a:t>ANC = 400µg/j</a:t>
            </a:r>
            <a:endParaRPr lang="fr-FR" sz="2800" dirty="0">
              <a:solidFill>
                <a:schemeClr val="bg1">
                  <a:lumMod val="95000"/>
                </a:schemeClr>
              </a:solidFill>
              <a:latin typeface="Arial Narrow" panose="020B0606020202030204" pitchFamily="34" charset="0"/>
            </a:endParaRPr>
          </a:p>
        </p:txBody>
      </p:sp>
      <p:sp>
        <p:nvSpPr>
          <p:cNvPr id="8" name="Rectangle 7"/>
          <p:cNvSpPr/>
          <p:nvPr/>
        </p:nvSpPr>
        <p:spPr>
          <a:xfrm>
            <a:off x="143689" y="1407116"/>
            <a:ext cx="8856618" cy="523220"/>
          </a:xfrm>
          <a:prstGeom prst="rect">
            <a:avLst/>
          </a:prstGeom>
        </p:spPr>
        <p:txBody>
          <a:bodyPr wrap="square">
            <a:spAutoFit/>
          </a:bodyPr>
          <a:lstStyle/>
          <a:p>
            <a:r>
              <a:rPr lang="fr-FR" sz="2800" b="1" dirty="0" smtClean="0">
                <a:solidFill>
                  <a:srgbClr val="C00000"/>
                </a:solidFill>
                <a:latin typeface="Arial Narrow" panose="020B0606020202030204" pitchFamily="34" charset="0"/>
              </a:rPr>
              <a:t>ANC 2010 : Vitamine B9</a:t>
            </a:r>
          </a:p>
        </p:txBody>
      </p:sp>
      <p:sp>
        <p:nvSpPr>
          <p:cNvPr id="9" name="Rectangle 8"/>
          <p:cNvSpPr/>
          <p:nvPr/>
        </p:nvSpPr>
        <p:spPr>
          <a:xfrm>
            <a:off x="143689" y="5187543"/>
            <a:ext cx="8856618" cy="1323439"/>
          </a:xfrm>
          <a:prstGeom prst="rect">
            <a:avLst/>
          </a:prstGeom>
          <a:solidFill>
            <a:schemeClr val="accent3">
              <a:lumMod val="20000"/>
              <a:lumOff val="80000"/>
            </a:schemeClr>
          </a:solidFill>
        </p:spPr>
        <p:txBody>
          <a:bodyPr wrap="square">
            <a:spAutoFit/>
          </a:bodyPr>
          <a:lstStyle/>
          <a:p>
            <a:pPr marL="342900" indent="-342900">
              <a:buFont typeface="Arial" panose="020B0604020202020204" pitchFamily="34" charset="0"/>
              <a:buChar char="•"/>
            </a:pPr>
            <a:r>
              <a:rPr lang="fr-FR" sz="3200" b="1" dirty="0" smtClean="0">
                <a:solidFill>
                  <a:srgbClr val="C00000"/>
                </a:solidFill>
                <a:latin typeface="Arial Narrow" panose="020B0606020202030204" pitchFamily="34" charset="0"/>
              </a:rPr>
              <a:t>Carence en vitamine B9 : </a:t>
            </a:r>
          </a:p>
          <a:p>
            <a:pPr marL="800100" lvl="1" indent="-342900">
              <a:buFont typeface="Arial Narrow" panose="020B0606020202030204" pitchFamily="34" charset="0"/>
              <a:buChar char="―"/>
            </a:pPr>
            <a:r>
              <a:rPr lang="fr-FR" sz="2400" b="1" dirty="0" smtClean="0">
                <a:latin typeface="Arial Narrow" panose="020B0606020202030204" pitchFamily="34" charset="0"/>
              </a:rPr>
              <a:t>Anémie,</a:t>
            </a:r>
          </a:p>
          <a:p>
            <a:pPr marL="800100" lvl="1" indent="-342900">
              <a:buFont typeface="Arial Narrow" panose="020B0606020202030204" pitchFamily="34" charset="0"/>
              <a:buChar char="―"/>
            </a:pPr>
            <a:r>
              <a:rPr lang="fr-FR" sz="2400" b="1" dirty="0" smtClean="0">
                <a:latin typeface="Arial Narrow" panose="020B0606020202030204" pitchFamily="34" charset="0"/>
              </a:rPr>
              <a:t>Retard de croissance intra-utérin malformations</a:t>
            </a:r>
            <a:endParaRPr lang="fr-FR" sz="2400" b="1" dirty="0">
              <a:solidFill>
                <a:srgbClr val="C00000"/>
              </a:solidFill>
              <a:latin typeface="Arial Narrow" panose="020B0606020202030204" pitchFamily="34" charset="0"/>
            </a:endParaRPr>
          </a:p>
        </p:txBody>
      </p:sp>
      <p:pic>
        <p:nvPicPr>
          <p:cNvPr id="5" name="Image 4"/>
          <p:cNvPicPr>
            <a:picLocks noChangeAspect="1"/>
          </p:cNvPicPr>
          <p:nvPr/>
        </p:nvPicPr>
        <p:blipFill>
          <a:blip r:embed="rId2"/>
          <a:stretch>
            <a:fillRect/>
          </a:stretch>
        </p:blipFill>
        <p:spPr>
          <a:xfrm>
            <a:off x="120422" y="2656344"/>
            <a:ext cx="8883539" cy="2566084"/>
          </a:xfrm>
          <a:prstGeom prst="rect">
            <a:avLst/>
          </a:prstGeom>
        </p:spPr>
      </p:pic>
      <p:sp>
        <p:nvSpPr>
          <p:cNvPr id="10" name="Rectangle 9"/>
          <p:cNvSpPr/>
          <p:nvPr/>
        </p:nvSpPr>
        <p:spPr>
          <a:xfrm>
            <a:off x="143691" y="617331"/>
            <a:ext cx="8856617" cy="584775"/>
          </a:xfrm>
          <a:prstGeom prst="rect">
            <a:avLst/>
          </a:prstGeom>
        </p:spPr>
        <p:txBody>
          <a:bodyPr wrap="square">
            <a:spAutoFit/>
          </a:bodyPr>
          <a:lstStyle/>
          <a:p>
            <a:pPr algn="ctr"/>
            <a:r>
              <a:rPr lang="fr-FR" sz="3200" b="1" dirty="0">
                <a:latin typeface="Arial Narrow" panose="020B0606020202030204" pitchFamily="34" charset="0"/>
              </a:rPr>
              <a:t>5. BESOINS </a:t>
            </a:r>
            <a:r>
              <a:rPr lang="fr-FR" sz="3200" b="1" dirty="0" smtClean="0">
                <a:latin typeface="Arial Narrow" panose="020B0606020202030204" pitchFamily="34" charset="0"/>
              </a:rPr>
              <a:t>NUTRITIONNELS SPÉCIFIQUES</a:t>
            </a:r>
            <a:endParaRPr lang="fr-FR" sz="3200" b="1" dirty="0">
              <a:latin typeface="Arial Narrow" panose="020B0606020202030204" pitchFamily="34" charset="0"/>
            </a:endParaRPr>
          </a:p>
        </p:txBody>
      </p:sp>
      <p:grpSp>
        <p:nvGrpSpPr>
          <p:cNvPr id="11" name="Groupe 10"/>
          <p:cNvGrpSpPr/>
          <p:nvPr/>
        </p:nvGrpSpPr>
        <p:grpSpPr>
          <a:xfrm>
            <a:off x="-1" y="-1"/>
            <a:ext cx="9144001" cy="6858001"/>
            <a:chOff x="-1" y="-1"/>
            <a:chExt cx="9144001" cy="6858001"/>
          </a:xfrm>
        </p:grpSpPr>
        <p:pic>
          <p:nvPicPr>
            <p:cNvPr id="12" name="Image 11"/>
            <p:cNvPicPr>
              <a:picLocks noChangeAspect="1"/>
            </p:cNvPicPr>
            <p:nvPr/>
          </p:nvPicPr>
          <p:blipFill>
            <a:blip r:embed="rId3"/>
            <a:stretch>
              <a:fillRect/>
            </a:stretch>
          </p:blipFill>
          <p:spPr>
            <a:xfrm>
              <a:off x="0" y="-1"/>
              <a:ext cx="9144000" cy="634181"/>
            </a:xfrm>
            <a:prstGeom prst="rect">
              <a:avLst/>
            </a:prstGeom>
          </p:spPr>
        </p:pic>
        <p:pic>
          <p:nvPicPr>
            <p:cNvPr id="13" name="Image 12"/>
            <p:cNvPicPr>
              <a:picLocks noChangeAspect="1"/>
            </p:cNvPicPr>
            <p:nvPr/>
          </p:nvPicPr>
          <p:blipFill rotWithShape="1">
            <a:blip r:embed="rId3"/>
            <a:srcRect l="27580" t="3488"/>
            <a:stretch/>
          </p:blipFill>
          <p:spPr>
            <a:xfrm rot="10800000">
              <a:off x="-1" y="6548284"/>
              <a:ext cx="6622025" cy="309716"/>
            </a:xfrm>
            <a:prstGeom prst="rect">
              <a:avLst/>
            </a:prstGeom>
          </p:spPr>
        </p:pic>
      </p:grpSp>
      <p:sp>
        <p:nvSpPr>
          <p:cNvPr id="14" name="Ellipse 13"/>
          <p:cNvSpPr/>
          <p:nvPr/>
        </p:nvSpPr>
        <p:spPr>
          <a:xfrm>
            <a:off x="5583801" y="1211728"/>
            <a:ext cx="3206238" cy="793949"/>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Arial Narrow" panose="020B0606020202030204" pitchFamily="34" charset="0"/>
              </a:rPr>
              <a:t>ANC de la femme enceinte</a:t>
            </a:r>
            <a:endParaRPr lang="fr-FR" sz="2400" b="1" dirty="0">
              <a:latin typeface="Arial Narrow" panose="020B0606020202030204" pitchFamily="34" charset="0"/>
            </a:endParaRPr>
          </a:p>
        </p:txBody>
      </p:sp>
      <p:sp>
        <p:nvSpPr>
          <p:cNvPr id="2" name="Espace réservé du numéro de diapositive 1"/>
          <p:cNvSpPr>
            <a:spLocks noGrp="1"/>
          </p:cNvSpPr>
          <p:nvPr>
            <p:ph type="sldNum" sz="quarter" idx="12"/>
          </p:nvPr>
        </p:nvSpPr>
        <p:spPr/>
        <p:txBody>
          <a:bodyPr/>
          <a:lstStyle/>
          <a:p>
            <a:fld id="{052D8B5D-AB05-415B-AF9B-BDD74A468CEF}" type="slidenum">
              <a:rPr lang="fr-FR" smtClean="0"/>
              <a:t>51</a:t>
            </a:fld>
            <a:endParaRPr lang="fr-FR"/>
          </a:p>
        </p:txBody>
      </p:sp>
    </p:spTree>
    <p:extLst>
      <p:ext uri="{BB962C8B-B14F-4D97-AF65-F5344CB8AC3E}">
        <p14:creationId xmlns:p14="http://schemas.microsoft.com/office/powerpoint/2010/main" val="237165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3689" y="1982298"/>
            <a:ext cx="8856618" cy="523220"/>
          </a:xfrm>
          <a:prstGeom prst="rect">
            <a:avLst/>
          </a:prstGeom>
        </p:spPr>
        <p:txBody>
          <a:bodyPr wrap="square">
            <a:spAutoFit/>
          </a:bodyPr>
          <a:lstStyle/>
          <a:p>
            <a:r>
              <a:rPr lang="fr-FR" sz="2800" b="1" dirty="0" smtClean="0">
                <a:solidFill>
                  <a:srgbClr val="C00000"/>
                </a:solidFill>
                <a:latin typeface="Arial Narrow" panose="020B0606020202030204" pitchFamily="34" charset="0"/>
              </a:rPr>
              <a:t>Besoins en micronutriments (vitamines et oligoéléments)</a:t>
            </a:r>
          </a:p>
        </p:txBody>
      </p:sp>
      <p:sp>
        <p:nvSpPr>
          <p:cNvPr id="10" name="Rectangle 9"/>
          <p:cNvSpPr/>
          <p:nvPr/>
        </p:nvSpPr>
        <p:spPr>
          <a:xfrm>
            <a:off x="143691" y="617331"/>
            <a:ext cx="8856617" cy="584775"/>
          </a:xfrm>
          <a:prstGeom prst="rect">
            <a:avLst/>
          </a:prstGeom>
        </p:spPr>
        <p:txBody>
          <a:bodyPr wrap="square">
            <a:spAutoFit/>
          </a:bodyPr>
          <a:lstStyle/>
          <a:p>
            <a:pPr algn="ctr"/>
            <a:r>
              <a:rPr lang="fr-FR" sz="3200" b="1" dirty="0">
                <a:latin typeface="Arial Narrow" panose="020B0606020202030204" pitchFamily="34" charset="0"/>
              </a:rPr>
              <a:t>5. BESOINS </a:t>
            </a:r>
            <a:r>
              <a:rPr lang="fr-FR" sz="3200" b="1" dirty="0" smtClean="0">
                <a:latin typeface="Arial Narrow" panose="020B0606020202030204" pitchFamily="34" charset="0"/>
              </a:rPr>
              <a:t>NUTRITIONNELS SPÉCIFIQUES</a:t>
            </a:r>
            <a:endParaRPr lang="fr-FR" sz="3200" b="1" dirty="0">
              <a:latin typeface="Arial Narrow" panose="020B0606020202030204" pitchFamily="34" charset="0"/>
            </a:endParaRPr>
          </a:p>
        </p:txBody>
      </p:sp>
      <p:grpSp>
        <p:nvGrpSpPr>
          <p:cNvPr id="11" name="Groupe 10"/>
          <p:cNvGrpSpPr/>
          <p:nvPr/>
        </p:nvGrpSpPr>
        <p:grpSpPr>
          <a:xfrm>
            <a:off x="-1" y="-1"/>
            <a:ext cx="9144001" cy="6858001"/>
            <a:chOff x="-1" y="-1"/>
            <a:chExt cx="9144001" cy="6858001"/>
          </a:xfrm>
        </p:grpSpPr>
        <p:pic>
          <p:nvPicPr>
            <p:cNvPr id="12" name="Image 11"/>
            <p:cNvPicPr>
              <a:picLocks noChangeAspect="1"/>
            </p:cNvPicPr>
            <p:nvPr/>
          </p:nvPicPr>
          <p:blipFill>
            <a:blip r:embed="rId2"/>
            <a:stretch>
              <a:fillRect/>
            </a:stretch>
          </p:blipFill>
          <p:spPr>
            <a:xfrm>
              <a:off x="0" y="-1"/>
              <a:ext cx="9144000" cy="634181"/>
            </a:xfrm>
            <a:prstGeom prst="rect">
              <a:avLst/>
            </a:prstGeom>
          </p:spPr>
        </p:pic>
        <p:pic>
          <p:nvPicPr>
            <p:cNvPr id="13" name="Image 12"/>
            <p:cNvPicPr>
              <a:picLocks noChangeAspect="1"/>
            </p:cNvPicPr>
            <p:nvPr/>
          </p:nvPicPr>
          <p:blipFill rotWithShape="1">
            <a:blip r:embed="rId2"/>
            <a:srcRect l="27580" t="3488"/>
            <a:stretch/>
          </p:blipFill>
          <p:spPr>
            <a:xfrm rot="10800000">
              <a:off x="-1" y="6548284"/>
              <a:ext cx="6622025" cy="309716"/>
            </a:xfrm>
            <a:prstGeom prst="rect">
              <a:avLst/>
            </a:prstGeom>
          </p:spPr>
        </p:pic>
      </p:grpSp>
      <p:sp>
        <p:nvSpPr>
          <p:cNvPr id="14" name="Ellipse 13"/>
          <p:cNvSpPr/>
          <p:nvPr/>
        </p:nvSpPr>
        <p:spPr>
          <a:xfrm>
            <a:off x="5583801" y="1226479"/>
            <a:ext cx="3294728" cy="793949"/>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Arial Narrow" panose="020B0606020202030204" pitchFamily="34" charset="0"/>
              </a:rPr>
              <a:t>ANC de la femme enceinte</a:t>
            </a:r>
            <a:endParaRPr lang="fr-FR" sz="2400" b="1" dirty="0">
              <a:latin typeface="Arial Narrow" panose="020B0606020202030204" pitchFamily="34" charset="0"/>
            </a:endParaRPr>
          </a:p>
        </p:txBody>
      </p:sp>
      <p:sp>
        <p:nvSpPr>
          <p:cNvPr id="2" name="Rectangle à coins arrondis 1"/>
          <p:cNvSpPr/>
          <p:nvPr/>
        </p:nvSpPr>
        <p:spPr>
          <a:xfrm>
            <a:off x="143689" y="2776247"/>
            <a:ext cx="8856618" cy="3204111"/>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latin typeface="Arial Narrow" panose="020B0606020202030204" pitchFamily="34" charset="0"/>
              </a:rPr>
              <a:t>Seule une </a:t>
            </a:r>
            <a:r>
              <a:rPr lang="fr-FR" sz="3200" b="1" dirty="0">
                <a:solidFill>
                  <a:srgbClr val="FFFF00"/>
                </a:solidFill>
                <a:latin typeface="Arial Narrow" panose="020B0606020202030204" pitchFamily="34" charset="0"/>
              </a:rPr>
              <a:t>ALIMENTATION VARIÉE ET ÉQUILIBRÉE </a:t>
            </a:r>
            <a:r>
              <a:rPr lang="fr-FR" sz="3200" b="1" dirty="0">
                <a:latin typeface="Arial Narrow" panose="020B0606020202030204" pitchFamily="34" charset="0"/>
              </a:rPr>
              <a:t>(produits laitiers, les légumes secs et verts, les céréales, la viande et les boissons de l'effort ) </a:t>
            </a:r>
            <a:r>
              <a:rPr lang="fr-FR" sz="3200" b="1" dirty="0">
                <a:latin typeface="Arial Narrow" panose="020B0606020202030204" pitchFamily="34" charset="0"/>
                <a:sym typeface="Wingdings" panose="05000000000000000000" pitchFamily="2" charset="2"/>
              </a:rPr>
              <a:t> </a:t>
            </a:r>
            <a:r>
              <a:rPr lang="fr-FR" sz="3200" b="1" dirty="0">
                <a:latin typeface="Arial Narrow" panose="020B0606020202030204" pitchFamily="34" charset="0"/>
              </a:rPr>
              <a:t>PERMET d’éviter les </a:t>
            </a:r>
            <a:r>
              <a:rPr lang="fr-FR" sz="3200" b="1" dirty="0">
                <a:solidFill>
                  <a:srgbClr val="FFFF00"/>
                </a:solidFill>
                <a:latin typeface="Arial Narrow" panose="020B0606020202030204" pitchFamily="34" charset="0"/>
              </a:rPr>
              <a:t>carences en micronutriments</a:t>
            </a:r>
          </a:p>
        </p:txBody>
      </p:sp>
      <p:sp>
        <p:nvSpPr>
          <p:cNvPr id="3" name="Espace réservé du numéro de diapositive 2"/>
          <p:cNvSpPr>
            <a:spLocks noGrp="1"/>
          </p:cNvSpPr>
          <p:nvPr>
            <p:ph type="sldNum" sz="quarter" idx="12"/>
          </p:nvPr>
        </p:nvSpPr>
        <p:spPr/>
        <p:txBody>
          <a:bodyPr/>
          <a:lstStyle/>
          <a:p>
            <a:fld id="{052D8B5D-AB05-415B-AF9B-BDD74A468CEF}" type="slidenum">
              <a:rPr lang="fr-FR" smtClean="0"/>
              <a:t>52</a:t>
            </a:fld>
            <a:endParaRPr lang="fr-FR"/>
          </a:p>
        </p:txBody>
      </p:sp>
    </p:spTree>
    <p:extLst>
      <p:ext uri="{BB962C8B-B14F-4D97-AF65-F5344CB8AC3E}">
        <p14:creationId xmlns:p14="http://schemas.microsoft.com/office/powerpoint/2010/main" val="135453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3689" y="1554599"/>
            <a:ext cx="8856618" cy="3939540"/>
          </a:xfrm>
          <a:prstGeom prst="rect">
            <a:avLst/>
          </a:prstGeom>
        </p:spPr>
        <p:txBody>
          <a:bodyPr wrap="square">
            <a:spAutoFit/>
          </a:bodyPr>
          <a:lstStyle/>
          <a:p>
            <a:r>
              <a:rPr lang="fr-FR" sz="2800" b="1" dirty="0" smtClean="0">
                <a:solidFill>
                  <a:srgbClr val="C00000"/>
                </a:solidFill>
                <a:latin typeface="Arial Narrow" panose="020B0606020202030204" pitchFamily="34" charset="0"/>
              </a:rPr>
              <a:t>ANC 2010 : </a:t>
            </a:r>
            <a:endParaRPr lang="fr-FR" sz="2800" b="1" dirty="0">
              <a:solidFill>
                <a:srgbClr val="C00000"/>
              </a:solidFill>
              <a:latin typeface="Arial Narrow" panose="020B0606020202030204" pitchFamily="34" charset="0"/>
            </a:endParaRPr>
          </a:p>
          <a:p>
            <a:pPr marL="285750" indent="-285750">
              <a:buFont typeface="Arial" panose="020B0604020202020204" pitchFamily="34" charset="0"/>
              <a:buChar char="•"/>
            </a:pPr>
            <a:r>
              <a:rPr lang="fr-FR" sz="2400" b="1" dirty="0" smtClean="0">
                <a:latin typeface="Arial Narrow" panose="020B0606020202030204" pitchFamily="34" charset="0"/>
              </a:rPr>
              <a:t>Les estimations jusqu’à présent sont excessives, comme dans le cas de la grossesse</a:t>
            </a:r>
          </a:p>
          <a:p>
            <a:pPr marL="285750" indent="-285750">
              <a:buFont typeface="Arial" panose="020B0604020202020204" pitchFamily="34" charset="0"/>
              <a:buChar char="•"/>
            </a:pPr>
            <a:endParaRPr lang="fr-FR" sz="1000" b="1" dirty="0" smtClean="0">
              <a:latin typeface="Arial Narrow" panose="020B0606020202030204" pitchFamily="34" charset="0"/>
            </a:endParaRPr>
          </a:p>
          <a:p>
            <a:pPr marL="285750" indent="-285750">
              <a:buFont typeface="Arial" panose="020B0604020202020204" pitchFamily="34" charset="0"/>
              <a:buChar char="•"/>
            </a:pPr>
            <a:r>
              <a:rPr lang="fr-FR" sz="2400" b="1" dirty="0" smtClean="0">
                <a:latin typeface="Arial Narrow" panose="020B0606020202030204" pitchFamily="34" charset="0"/>
              </a:rPr>
              <a:t>L’organisme maternel comble la différence, soit en adaptant ses dépenses, soit grâce à ses réserves</a:t>
            </a:r>
          </a:p>
          <a:p>
            <a:pPr marL="285750" indent="-285750">
              <a:buFont typeface="Arial" panose="020B0604020202020204" pitchFamily="34" charset="0"/>
              <a:buChar char="•"/>
            </a:pPr>
            <a:endParaRPr lang="fr-FR" sz="1000" b="1" dirty="0" smtClean="0">
              <a:latin typeface="Arial Narrow" panose="020B0606020202030204" pitchFamily="34" charset="0"/>
            </a:endParaRPr>
          </a:p>
          <a:p>
            <a:pPr marL="285750" indent="-285750">
              <a:buFont typeface="Arial" panose="020B0604020202020204" pitchFamily="34" charset="0"/>
              <a:buChar char="•"/>
            </a:pPr>
            <a:r>
              <a:rPr lang="fr-FR" sz="2400" b="1" dirty="0" smtClean="0">
                <a:latin typeface="Arial Narrow" panose="020B0606020202030204" pitchFamily="34" charset="0"/>
              </a:rPr>
              <a:t>La consommation alimentaire est légèrement augmentée : + 0,3 à 1,6MJ/j </a:t>
            </a:r>
            <a:r>
              <a:rPr lang="fr-FR" sz="2400" b="1" dirty="0" smtClean="0">
                <a:solidFill>
                  <a:srgbClr val="C00000"/>
                </a:solidFill>
                <a:latin typeface="Arial Narrow" panose="020B0606020202030204" pitchFamily="34" charset="0"/>
              </a:rPr>
              <a:t>(soit en moyenne + 1 MJ)</a:t>
            </a:r>
          </a:p>
          <a:p>
            <a:pPr marL="285750" indent="-285750">
              <a:buFont typeface="Arial" panose="020B0604020202020204" pitchFamily="34" charset="0"/>
              <a:buChar char="•"/>
            </a:pPr>
            <a:endParaRPr lang="fr-FR" sz="1000" b="1" dirty="0" smtClean="0">
              <a:latin typeface="Arial Narrow" panose="020B0606020202030204" pitchFamily="34" charset="0"/>
            </a:endParaRPr>
          </a:p>
          <a:p>
            <a:pPr marL="285750" indent="-285750">
              <a:buFont typeface="Arial" panose="020B0604020202020204" pitchFamily="34" charset="0"/>
              <a:buChar char="•"/>
            </a:pPr>
            <a:r>
              <a:rPr lang="fr-FR" sz="2400" b="1" dirty="0" smtClean="0">
                <a:latin typeface="Arial Narrow" panose="020B0606020202030204" pitchFamily="34" charset="0"/>
              </a:rPr>
              <a:t>Le gain de poids acquis à cette occasion constitue un facteur de risque d’obésité</a:t>
            </a:r>
          </a:p>
        </p:txBody>
      </p:sp>
      <p:sp>
        <p:nvSpPr>
          <p:cNvPr id="10" name="Rectangle 9"/>
          <p:cNvSpPr/>
          <p:nvPr/>
        </p:nvSpPr>
        <p:spPr>
          <a:xfrm>
            <a:off x="3311011" y="5459068"/>
            <a:ext cx="5088193" cy="955490"/>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latin typeface="Arial Narrow" panose="020B0606020202030204" pitchFamily="34" charset="0"/>
              </a:rPr>
              <a:t>Femme allaitante : 1,1 g/kg</a:t>
            </a:r>
            <a:endParaRPr lang="fr-FR" sz="3600" b="1" dirty="0" smtClean="0">
              <a:latin typeface="Arial Narrow" panose="020B0606020202030204" pitchFamily="34" charset="0"/>
            </a:endParaRPr>
          </a:p>
          <a:p>
            <a:pPr algn="ctr"/>
            <a:r>
              <a:rPr lang="fr-FR" sz="2000" b="1" dirty="0" err="1" smtClean="0">
                <a:solidFill>
                  <a:srgbClr val="FFFF00"/>
                </a:solidFill>
                <a:latin typeface="Arial Narrow" panose="020B0606020202030204" pitchFamily="34" charset="0"/>
              </a:rPr>
              <a:t>Exple</a:t>
            </a:r>
            <a:r>
              <a:rPr lang="fr-FR" sz="2000" b="1" dirty="0" smtClean="0">
                <a:solidFill>
                  <a:srgbClr val="FFFF00"/>
                </a:solidFill>
                <a:latin typeface="Arial Narrow" panose="020B0606020202030204" pitchFamily="34" charset="0"/>
              </a:rPr>
              <a:t> : Femme de 60 kg : 1.1 x 60 = 66 </a:t>
            </a:r>
            <a:r>
              <a:rPr lang="fr-FR" sz="2000" b="1" dirty="0" err="1" smtClean="0">
                <a:solidFill>
                  <a:srgbClr val="FFFF00"/>
                </a:solidFill>
                <a:latin typeface="Arial Narrow" panose="020B0606020202030204" pitchFamily="34" charset="0"/>
              </a:rPr>
              <a:t>gj</a:t>
            </a:r>
            <a:endParaRPr lang="fr-FR" sz="2000" b="1" dirty="0">
              <a:solidFill>
                <a:srgbClr val="FFFF00"/>
              </a:solidFill>
              <a:latin typeface="Arial Narrow" panose="020B0606020202030204" pitchFamily="34" charset="0"/>
            </a:endParaRPr>
          </a:p>
        </p:txBody>
      </p:sp>
      <p:sp>
        <p:nvSpPr>
          <p:cNvPr id="11" name="Rectangle 10"/>
          <p:cNvSpPr/>
          <p:nvPr/>
        </p:nvSpPr>
        <p:spPr>
          <a:xfrm>
            <a:off x="143691" y="617331"/>
            <a:ext cx="8856617" cy="584775"/>
          </a:xfrm>
          <a:prstGeom prst="rect">
            <a:avLst/>
          </a:prstGeom>
        </p:spPr>
        <p:txBody>
          <a:bodyPr wrap="square">
            <a:spAutoFit/>
          </a:bodyPr>
          <a:lstStyle/>
          <a:p>
            <a:pPr algn="ctr"/>
            <a:r>
              <a:rPr lang="fr-FR" sz="3200" b="1" dirty="0">
                <a:latin typeface="Arial Narrow" panose="020B0606020202030204" pitchFamily="34" charset="0"/>
              </a:rPr>
              <a:t>5. BESOINS </a:t>
            </a:r>
            <a:r>
              <a:rPr lang="fr-FR" sz="3200" b="1" dirty="0" smtClean="0">
                <a:latin typeface="Arial Narrow" panose="020B0606020202030204" pitchFamily="34" charset="0"/>
              </a:rPr>
              <a:t>NUTRITIONNELS SPÉCIFIQUES</a:t>
            </a:r>
            <a:endParaRPr lang="fr-FR" sz="3200" b="1" dirty="0">
              <a:latin typeface="Arial Narrow" panose="020B0606020202030204" pitchFamily="34" charset="0"/>
            </a:endParaRPr>
          </a:p>
        </p:txBody>
      </p:sp>
      <p:grpSp>
        <p:nvGrpSpPr>
          <p:cNvPr id="12" name="Groupe 11"/>
          <p:cNvGrpSpPr/>
          <p:nvPr/>
        </p:nvGrpSpPr>
        <p:grpSpPr>
          <a:xfrm>
            <a:off x="-1" y="-1"/>
            <a:ext cx="9144001" cy="6858001"/>
            <a:chOff x="-1" y="-1"/>
            <a:chExt cx="9144001" cy="6858001"/>
          </a:xfrm>
        </p:grpSpPr>
        <p:pic>
          <p:nvPicPr>
            <p:cNvPr id="13" name="Image 12"/>
            <p:cNvPicPr>
              <a:picLocks noChangeAspect="1"/>
            </p:cNvPicPr>
            <p:nvPr/>
          </p:nvPicPr>
          <p:blipFill>
            <a:blip r:embed="rId2"/>
            <a:stretch>
              <a:fillRect/>
            </a:stretch>
          </p:blipFill>
          <p:spPr>
            <a:xfrm>
              <a:off x="0" y="-1"/>
              <a:ext cx="9144000" cy="634181"/>
            </a:xfrm>
            <a:prstGeom prst="rect">
              <a:avLst/>
            </a:prstGeom>
          </p:spPr>
        </p:pic>
        <p:pic>
          <p:nvPicPr>
            <p:cNvPr id="14" name="Image 13"/>
            <p:cNvPicPr>
              <a:picLocks noChangeAspect="1"/>
            </p:cNvPicPr>
            <p:nvPr/>
          </p:nvPicPr>
          <p:blipFill rotWithShape="1">
            <a:blip r:embed="rId2"/>
            <a:srcRect l="27580" t="3488"/>
            <a:stretch/>
          </p:blipFill>
          <p:spPr>
            <a:xfrm rot="10800000">
              <a:off x="-1" y="6548284"/>
              <a:ext cx="6622025" cy="309716"/>
            </a:xfrm>
            <a:prstGeom prst="rect">
              <a:avLst/>
            </a:prstGeom>
          </p:spPr>
        </p:pic>
      </p:grpSp>
      <p:sp>
        <p:nvSpPr>
          <p:cNvPr id="15" name="Ellipse 14"/>
          <p:cNvSpPr/>
          <p:nvPr/>
        </p:nvSpPr>
        <p:spPr>
          <a:xfrm>
            <a:off x="5583801" y="1211728"/>
            <a:ext cx="3250483" cy="793949"/>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Arial Narrow" panose="020B0606020202030204" pitchFamily="34" charset="0"/>
              </a:rPr>
              <a:t>ANC de la femme allaitante</a:t>
            </a:r>
            <a:endParaRPr lang="fr-FR" sz="2400" b="1" dirty="0">
              <a:latin typeface="Arial Narrow" panose="020B0606020202030204" pitchFamily="34" charset="0"/>
            </a:endParaRPr>
          </a:p>
        </p:txBody>
      </p:sp>
      <p:sp>
        <p:nvSpPr>
          <p:cNvPr id="2" name="Espace réservé du numéro de diapositive 1"/>
          <p:cNvSpPr>
            <a:spLocks noGrp="1"/>
          </p:cNvSpPr>
          <p:nvPr>
            <p:ph type="sldNum" sz="quarter" idx="12"/>
          </p:nvPr>
        </p:nvSpPr>
        <p:spPr/>
        <p:txBody>
          <a:bodyPr/>
          <a:lstStyle/>
          <a:p>
            <a:fld id="{052D8B5D-AB05-415B-AF9B-BDD74A468CEF}" type="slidenum">
              <a:rPr lang="fr-FR" smtClean="0"/>
              <a:t>53</a:t>
            </a:fld>
            <a:endParaRPr lang="fr-FR"/>
          </a:p>
        </p:txBody>
      </p:sp>
    </p:spTree>
    <p:extLst>
      <p:ext uri="{BB962C8B-B14F-4D97-AF65-F5344CB8AC3E}">
        <p14:creationId xmlns:p14="http://schemas.microsoft.com/office/powerpoint/2010/main" val="275053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3689" y="1643087"/>
            <a:ext cx="8856618" cy="4832092"/>
          </a:xfrm>
          <a:prstGeom prst="rect">
            <a:avLst/>
          </a:prstGeom>
        </p:spPr>
        <p:txBody>
          <a:bodyPr wrap="square">
            <a:spAutoFit/>
          </a:bodyPr>
          <a:lstStyle/>
          <a:p>
            <a:r>
              <a:rPr lang="fr-FR" sz="2800" b="1" dirty="0" smtClean="0">
                <a:solidFill>
                  <a:srgbClr val="C00000"/>
                </a:solidFill>
                <a:latin typeface="Arial Narrow" panose="020B0606020202030204" pitchFamily="34" charset="0"/>
              </a:rPr>
              <a:t>ANC 2010 : </a:t>
            </a:r>
          </a:p>
          <a:p>
            <a:pPr marL="285750" indent="-285750">
              <a:buFont typeface="Arial" panose="020B0604020202020204" pitchFamily="34" charset="0"/>
              <a:buChar char="•"/>
            </a:pPr>
            <a:r>
              <a:rPr lang="fr-FR" sz="2800" b="1" dirty="0" smtClean="0">
                <a:latin typeface="Arial Narrow" panose="020B0606020202030204" pitchFamily="34" charset="0"/>
              </a:rPr>
              <a:t>Besoins énergétiques des PA en bonne santé sont comparables à ceux d’un adulte jeune</a:t>
            </a:r>
          </a:p>
          <a:p>
            <a:pPr marL="285750" indent="-285750">
              <a:buFont typeface="Arial" panose="020B0604020202020204" pitchFamily="34" charset="0"/>
              <a:buChar char="•"/>
            </a:pPr>
            <a:endParaRPr lang="fr-FR" sz="2800" b="1" dirty="0" smtClean="0">
              <a:latin typeface="Arial Narrow" panose="020B0606020202030204" pitchFamily="34" charset="0"/>
            </a:endParaRPr>
          </a:p>
          <a:p>
            <a:pPr marL="285750" indent="-285750">
              <a:buFont typeface="Arial" panose="020B0604020202020204" pitchFamily="34" charset="0"/>
              <a:buChar char="•"/>
            </a:pPr>
            <a:r>
              <a:rPr lang="fr-FR" sz="2800" b="1" dirty="0" smtClean="0">
                <a:latin typeface="Arial Narrow" panose="020B0606020202030204" pitchFamily="34" charset="0"/>
              </a:rPr>
              <a:t>ANC sont estimés à </a:t>
            </a:r>
            <a:r>
              <a:rPr lang="fr-FR" sz="2800" b="1" dirty="0" smtClean="0">
                <a:solidFill>
                  <a:srgbClr val="C00000"/>
                </a:solidFill>
                <a:latin typeface="Arial Narrow" panose="020B0606020202030204" pitchFamily="34" charset="0"/>
              </a:rPr>
              <a:t>36 kcal/kg/j et à 1g/kg/j </a:t>
            </a:r>
            <a:r>
              <a:rPr lang="fr-FR" sz="2800" b="1" dirty="0" smtClean="0">
                <a:latin typeface="Arial Narrow" panose="020B0606020202030204" pitchFamily="34" charset="0"/>
              </a:rPr>
              <a:t>de protéines chez la personne âgée en bonne santé</a:t>
            </a:r>
          </a:p>
          <a:p>
            <a:pPr marL="285750" indent="-285750">
              <a:buFont typeface="Arial" panose="020B0604020202020204" pitchFamily="34" charset="0"/>
              <a:buChar char="•"/>
            </a:pPr>
            <a:endParaRPr lang="fr-FR" sz="2800" b="1" dirty="0" smtClean="0">
              <a:latin typeface="Arial Narrow" panose="020B0606020202030204" pitchFamily="34" charset="0"/>
            </a:endParaRPr>
          </a:p>
          <a:p>
            <a:pPr marL="285750" indent="-285750">
              <a:buFont typeface="Arial" panose="020B0604020202020204" pitchFamily="34" charset="0"/>
              <a:buChar char="•"/>
            </a:pPr>
            <a:r>
              <a:rPr lang="fr-FR" sz="2800" b="1" dirty="0" smtClean="0">
                <a:latin typeface="Arial Narrow" panose="020B0606020202030204" pitchFamily="34" charset="0"/>
              </a:rPr>
              <a:t>Une supplémentation en protéines et en micronutriments est indispensable chez les PA fragiles </a:t>
            </a:r>
          </a:p>
          <a:p>
            <a:pPr marL="285750" indent="-285750">
              <a:buFont typeface="Arial" panose="020B0604020202020204" pitchFamily="34" charset="0"/>
              <a:buChar char="•"/>
            </a:pPr>
            <a:endParaRPr lang="fr-FR" sz="2800" b="1" dirty="0" smtClean="0">
              <a:latin typeface="Arial Narrow" panose="020B0606020202030204" pitchFamily="34" charset="0"/>
            </a:endParaRPr>
          </a:p>
          <a:p>
            <a:pPr marL="285750" indent="-285750">
              <a:buFont typeface="Arial" panose="020B0604020202020204" pitchFamily="34" charset="0"/>
              <a:buChar char="•"/>
            </a:pPr>
            <a:r>
              <a:rPr lang="fr-FR" sz="2800" b="1" dirty="0" smtClean="0">
                <a:solidFill>
                  <a:srgbClr val="C00000"/>
                </a:solidFill>
                <a:latin typeface="Arial Narrow" panose="020B0606020202030204" pitchFamily="34" charset="0"/>
              </a:rPr>
              <a:t>NB: limiter les sucres simples</a:t>
            </a:r>
          </a:p>
        </p:txBody>
      </p:sp>
      <p:sp>
        <p:nvSpPr>
          <p:cNvPr id="11" name="Rectangle 10"/>
          <p:cNvSpPr/>
          <p:nvPr/>
        </p:nvSpPr>
        <p:spPr>
          <a:xfrm>
            <a:off x="143691" y="617331"/>
            <a:ext cx="8856617" cy="584775"/>
          </a:xfrm>
          <a:prstGeom prst="rect">
            <a:avLst/>
          </a:prstGeom>
        </p:spPr>
        <p:txBody>
          <a:bodyPr wrap="square">
            <a:spAutoFit/>
          </a:bodyPr>
          <a:lstStyle/>
          <a:p>
            <a:pPr algn="ctr"/>
            <a:r>
              <a:rPr lang="fr-FR" sz="3200" b="1" dirty="0">
                <a:latin typeface="Arial Narrow" panose="020B0606020202030204" pitchFamily="34" charset="0"/>
              </a:rPr>
              <a:t>5. BESOINS </a:t>
            </a:r>
            <a:r>
              <a:rPr lang="fr-FR" sz="3200" b="1" dirty="0" smtClean="0">
                <a:latin typeface="Arial Narrow" panose="020B0606020202030204" pitchFamily="34" charset="0"/>
              </a:rPr>
              <a:t>NUTRITIONNELS SPÉCIFIQUES</a:t>
            </a:r>
            <a:endParaRPr lang="fr-FR" sz="3200" b="1" dirty="0">
              <a:latin typeface="Arial Narrow" panose="020B0606020202030204" pitchFamily="34" charset="0"/>
            </a:endParaRPr>
          </a:p>
        </p:txBody>
      </p:sp>
      <p:grpSp>
        <p:nvGrpSpPr>
          <p:cNvPr id="12" name="Groupe 11"/>
          <p:cNvGrpSpPr/>
          <p:nvPr/>
        </p:nvGrpSpPr>
        <p:grpSpPr>
          <a:xfrm>
            <a:off x="-1" y="-1"/>
            <a:ext cx="9144001" cy="6858001"/>
            <a:chOff x="-1" y="-1"/>
            <a:chExt cx="9144001" cy="6858001"/>
          </a:xfrm>
        </p:grpSpPr>
        <p:pic>
          <p:nvPicPr>
            <p:cNvPr id="13" name="Image 12"/>
            <p:cNvPicPr>
              <a:picLocks noChangeAspect="1"/>
            </p:cNvPicPr>
            <p:nvPr/>
          </p:nvPicPr>
          <p:blipFill>
            <a:blip r:embed="rId2"/>
            <a:stretch>
              <a:fillRect/>
            </a:stretch>
          </p:blipFill>
          <p:spPr>
            <a:xfrm>
              <a:off x="0" y="-1"/>
              <a:ext cx="9144000" cy="634181"/>
            </a:xfrm>
            <a:prstGeom prst="rect">
              <a:avLst/>
            </a:prstGeom>
          </p:spPr>
        </p:pic>
        <p:pic>
          <p:nvPicPr>
            <p:cNvPr id="14" name="Image 13"/>
            <p:cNvPicPr>
              <a:picLocks noChangeAspect="1"/>
            </p:cNvPicPr>
            <p:nvPr/>
          </p:nvPicPr>
          <p:blipFill rotWithShape="1">
            <a:blip r:embed="rId2"/>
            <a:srcRect l="27580" t="3488"/>
            <a:stretch/>
          </p:blipFill>
          <p:spPr>
            <a:xfrm rot="10800000">
              <a:off x="-1" y="6548284"/>
              <a:ext cx="6622025" cy="309716"/>
            </a:xfrm>
            <a:prstGeom prst="rect">
              <a:avLst/>
            </a:prstGeom>
          </p:spPr>
        </p:pic>
      </p:grpSp>
      <p:sp>
        <p:nvSpPr>
          <p:cNvPr id="15" name="Ellipse 14"/>
          <p:cNvSpPr/>
          <p:nvPr/>
        </p:nvSpPr>
        <p:spPr>
          <a:xfrm>
            <a:off x="5583801" y="1255975"/>
            <a:ext cx="3510116" cy="793949"/>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Arial Narrow" panose="020B0606020202030204" pitchFamily="34" charset="0"/>
              </a:rPr>
              <a:t>ANC de la personne âgée</a:t>
            </a:r>
            <a:endParaRPr lang="fr-FR" sz="2400" b="1" dirty="0">
              <a:latin typeface="Arial Narrow" panose="020B0606020202030204" pitchFamily="34" charset="0"/>
            </a:endParaRPr>
          </a:p>
        </p:txBody>
      </p:sp>
      <p:sp>
        <p:nvSpPr>
          <p:cNvPr id="2" name="Espace réservé du numéro de diapositive 1"/>
          <p:cNvSpPr>
            <a:spLocks noGrp="1"/>
          </p:cNvSpPr>
          <p:nvPr>
            <p:ph type="sldNum" sz="quarter" idx="12"/>
          </p:nvPr>
        </p:nvSpPr>
        <p:spPr/>
        <p:txBody>
          <a:bodyPr/>
          <a:lstStyle/>
          <a:p>
            <a:fld id="{052D8B5D-AB05-415B-AF9B-BDD74A468CEF}" type="slidenum">
              <a:rPr lang="fr-FR" smtClean="0"/>
              <a:t>54</a:t>
            </a:fld>
            <a:endParaRPr lang="fr-FR"/>
          </a:p>
        </p:txBody>
      </p:sp>
    </p:spTree>
    <p:extLst>
      <p:ext uri="{BB962C8B-B14F-4D97-AF65-F5344CB8AC3E}">
        <p14:creationId xmlns:p14="http://schemas.microsoft.com/office/powerpoint/2010/main" val="343333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3689" y="2179983"/>
            <a:ext cx="8856618" cy="2831544"/>
          </a:xfrm>
          <a:prstGeom prst="rect">
            <a:avLst/>
          </a:prstGeom>
        </p:spPr>
        <p:txBody>
          <a:bodyPr wrap="square">
            <a:spAutoFit/>
          </a:bodyPr>
          <a:lstStyle/>
          <a:p>
            <a:pPr marL="285750" indent="-285750">
              <a:buFont typeface="Arial" panose="020B0604020202020204" pitchFamily="34" charset="0"/>
              <a:buChar char="•"/>
            </a:pPr>
            <a:endParaRPr lang="fr-FR" sz="3000" b="1" dirty="0" smtClean="0">
              <a:latin typeface="Arial Narrow" panose="020B0606020202030204" pitchFamily="34" charset="0"/>
            </a:endParaRPr>
          </a:p>
          <a:p>
            <a:pPr marL="285750" indent="-285750">
              <a:buFont typeface="Arial" panose="020B0604020202020204" pitchFamily="34" charset="0"/>
              <a:buChar char="•"/>
            </a:pPr>
            <a:r>
              <a:rPr lang="fr-FR" sz="3000" b="1" dirty="0" smtClean="0">
                <a:latin typeface="Arial Narrow" panose="020B0606020202030204" pitchFamily="34" charset="0"/>
              </a:rPr>
              <a:t>L’activité </a:t>
            </a:r>
            <a:r>
              <a:rPr lang="fr-FR" sz="3000" b="1" dirty="0">
                <a:latin typeface="Arial Narrow" panose="020B0606020202030204" pitchFamily="34" charset="0"/>
              </a:rPr>
              <a:t>physique entraine une </a:t>
            </a:r>
            <a:r>
              <a:rPr lang="fr-FR" sz="3000" b="1" dirty="0">
                <a:solidFill>
                  <a:srgbClr val="C00000"/>
                </a:solidFill>
                <a:latin typeface="Arial Narrow" panose="020B0606020202030204" pitchFamily="34" charset="0"/>
              </a:rPr>
              <a:t>augmentation de la D.E </a:t>
            </a:r>
            <a:r>
              <a:rPr lang="fr-FR" sz="3000" b="1" dirty="0">
                <a:latin typeface="Arial Narrow" panose="020B0606020202030204" pitchFamily="34" charset="0"/>
              </a:rPr>
              <a:t>liée aux contractions musculaires</a:t>
            </a:r>
          </a:p>
          <a:p>
            <a:pPr marL="285750" indent="-285750">
              <a:buFont typeface="Arial" panose="020B0604020202020204" pitchFamily="34" charset="0"/>
              <a:buChar char="•"/>
            </a:pPr>
            <a:endParaRPr lang="fr-FR" sz="2800" b="1" dirty="0">
              <a:latin typeface="Arial Narrow" panose="020B0606020202030204" pitchFamily="34" charset="0"/>
            </a:endParaRPr>
          </a:p>
          <a:p>
            <a:pPr marL="285750" indent="-285750">
              <a:buFont typeface="Arial" panose="020B0604020202020204" pitchFamily="34" charset="0"/>
              <a:buChar char="•"/>
            </a:pPr>
            <a:r>
              <a:rPr lang="fr-FR" sz="3000" b="1" dirty="0">
                <a:latin typeface="Arial Narrow" panose="020B0606020202030204" pitchFamily="34" charset="0"/>
              </a:rPr>
              <a:t>Le muscle contient </a:t>
            </a:r>
            <a:r>
              <a:rPr lang="fr-FR" sz="3000" b="1" dirty="0">
                <a:solidFill>
                  <a:srgbClr val="C00000"/>
                </a:solidFill>
                <a:latin typeface="Arial Narrow" panose="020B0606020202030204" pitchFamily="34" charset="0"/>
              </a:rPr>
              <a:t>3g d'ATP/kg </a:t>
            </a:r>
            <a:r>
              <a:rPr lang="fr-FR" sz="3000" b="1" dirty="0">
                <a:latin typeface="Arial Narrow" panose="020B0606020202030204" pitchFamily="34" charset="0"/>
              </a:rPr>
              <a:t>, ce qui  correspond à 50 kcal</a:t>
            </a:r>
          </a:p>
        </p:txBody>
      </p:sp>
      <p:sp>
        <p:nvSpPr>
          <p:cNvPr id="11" name="Rectangle 10"/>
          <p:cNvSpPr/>
          <p:nvPr/>
        </p:nvSpPr>
        <p:spPr>
          <a:xfrm>
            <a:off x="143691" y="617331"/>
            <a:ext cx="8856617" cy="584775"/>
          </a:xfrm>
          <a:prstGeom prst="rect">
            <a:avLst/>
          </a:prstGeom>
        </p:spPr>
        <p:txBody>
          <a:bodyPr wrap="square">
            <a:spAutoFit/>
          </a:bodyPr>
          <a:lstStyle/>
          <a:p>
            <a:pPr algn="ctr"/>
            <a:r>
              <a:rPr lang="fr-FR" sz="3200" b="1" dirty="0">
                <a:latin typeface="Arial Narrow" panose="020B0606020202030204" pitchFamily="34" charset="0"/>
              </a:rPr>
              <a:t>5. BESOINS </a:t>
            </a:r>
            <a:r>
              <a:rPr lang="fr-FR" sz="3200" b="1" dirty="0" smtClean="0">
                <a:latin typeface="Arial Narrow" panose="020B0606020202030204" pitchFamily="34" charset="0"/>
              </a:rPr>
              <a:t>NUTRITIONNELS SPÉCIFIQUES</a:t>
            </a:r>
            <a:endParaRPr lang="fr-FR" sz="3200" b="1" dirty="0">
              <a:latin typeface="Arial Narrow" panose="020B0606020202030204" pitchFamily="34" charset="0"/>
            </a:endParaRPr>
          </a:p>
        </p:txBody>
      </p:sp>
      <p:grpSp>
        <p:nvGrpSpPr>
          <p:cNvPr id="12" name="Groupe 11"/>
          <p:cNvGrpSpPr/>
          <p:nvPr/>
        </p:nvGrpSpPr>
        <p:grpSpPr>
          <a:xfrm>
            <a:off x="-1" y="-1"/>
            <a:ext cx="9144001" cy="6858001"/>
            <a:chOff x="-1" y="-1"/>
            <a:chExt cx="9144001" cy="6858001"/>
          </a:xfrm>
        </p:grpSpPr>
        <p:pic>
          <p:nvPicPr>
            <p:cNvPr id="13" name="Image 12"/>
            <p:cNvPicPr>
              <a:picLocks noChangeAspect="1"/>
            </p:cNvPicPr>
            <p:nvPr/>
          </p:nvPicPr>
          <p:blipFill>
            <a:blip r:embed="rId2"/>
            <a:stretch>
              <a:fillRect/>
            </a:stretch>
          </p:blipFill>
          <p:spPr>
            <a:xfrm>
              <a:off x="0" y="-1"/>
              <a:ext cx="9144000" cy="634181"/>
            </a:xfrm>
            <a:prstGeom prst="rect">
              <a:avLst/>
            </a:prstGeom>
          </p:spPr>
        </p:pic>
        <p:pic>
          <p:nvPicPr>
            <p:cNvPr id="14" name="Image 13"/>
            <p:cNvPicPr>
              <a:picLocks noChangeAspect="1"/>
            </p:cNvPicPr>
            <p:nvPr/>
          </p:nvPicPr>
          <p:blipFill rotWithShape="1">
            <a:blip r:embed="rId2"/>
            <a:srcRect l="27580" t="3488"/>
            <a:stretch/>
          </p:blipFill>
          <p:spPr>
            <a:xfrm rot="10800000">
              <a:off x="-1" y="6548284"/>
              <a:ext cx="6622025" cy="309716"/>
            </a:xfrm>
            <a:prstGeom prst="rect">
              <a:avLst/>
            </a:prstGeom>
          </p:spPr>
        </p:pic>
      </p:grpSp>
      <p:sp>
        <p:nvSpPr>
          <p:cNvPr id="15" name="Ellipse 14"/>
          <p:cNvSpPr/>
          <p:nvPr/>
        </p:nvSpPr>
        <p:spPr>
          <a:xfrm>
            <a:off x="5583801" y="1232297"/>
            <a:ext cx="3265231" cy="793949"/>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Arial Narrow" panose="020B0606020202030204" pitchFamily="34" charset="0"/>
              </a:rPr>
              <a:t>ANC chez le sportif</a:t>
            </a:r>
            <a:endParaRPr lang="fr-FR" sz="2400" b="1" dirty="0">
              <a:latin typeface="Arial Narrow" panose="020B0606020202030204" pitchFamily="34" charset="0"/>
            </a:endParaRPr>
          </a:p>
        </p:txBody>
      </p:sp>
      <p:sp>
        <p:nvSpPr>
          <p:cNvPr id="2" name="Espace réservé du numéro de diapositive 1"/>
          <p:cNvSpPr>
            <a:spLocks noGrp="1"/>
          </p:cNvSpPr>
          <p:nvPr>
            <p:ph type="sldNum" sz="quarter" idx="12"/>
          </p:nvPr>
        </p:nvSpPr>
        <p:spPr/>
        <p:txBody>
          <a:bodyPr/>
          <a:lstStyle/>
          <a:p>
            <a:fld id="{052D8B5D-AB05-415B-AF9B-BDD74A468CEF}" type="slidenum">
              <a:rPr lang="fr-FR" smtClean="0"/>
              <a:t>55</a:t>
            </a:fld>
            <a:endParaRPr lang="fr-FR"/>
          </a:p>
        </p:txBody>
      </p:sp>
    </p:spTree>
    <p:extLst>
      <p:ext uri="{BB962C8B-B14F-4D97-AF65-F5344CB8AC3E}">
        <p14:creationId xmlns:p14="http://schemas.microsoft.com/office/powerpoint/2010/main" val="151134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3689" y="1936702"/>
            <a:ext cx="8856618" cy="4401205"/>
          </a:xfrm>
          <a:prstGeom prst="rect">
            <a:avLst/>
          </a:prstGeom>
        </p:spPr>
        <p:txBody>
          <a:bodyPr wrap="square">
            <a:spAutoFit/>
          </a:bodyPr>
          <a:lstStyle/>
          <a:p>
            <a:pPr marL="285750" indent="-285750">
              <a:buFont typeface="Arial" panose="020B0604020202020204" pitchFamily="34" charset="0"/>
              <a:buChar char="•"/>
            </a:pPr>
            <a:r>
              <a:rPr lang="fr-FR" sz="2800" b="1" dirty="0">
                <a:solidFill>
                  <a:srgbClr val="C00000"/>
                </a:solidFill>
                <a:latin typeface="Arial Narrow" panose="020B0606020202030204" pitchFamily="34" charset="0"/>
              </a:rPr>
              <a:t>Glucide = substrat énergétique de l'effort</a:t>
            </a:r>
          </a:p>
          <a:p>
            <a:pPr marL="914400" lvl="1" indent="-457200">
              <a:buFont typeface="Arial" panose="020B0604020202020204" pitchFamily="34" charset="0"/>
              <a:buChar char="ꟷ"/>
            </a:pPr>
            <a:r>
              <a:rPr lang="fr-FR" sz="2800" b="1" dirty="0">
                <a:latin typeface="Arial Narrow" panose="020B0606020202030204" pitchFamily="34" charset="0"/>
              </a:rPr>
              <a:t>ANC : 55 % de la ration énergétique et 70 % (sports d'endurance)</a:t>
            </a:r>
          </a:p>
          <a:p>
            <a:pPr marL="285750" indent="-285750">
              <a:buFont typeface="Arial" panose="020B0604020202020204" pitchFamily="34" charset="0"/>
              <a:buChar char="•"/>
            </a:pPr>
            <a:r>
              <a:rPr lang="fr-FR" sz="2800" b="1" dirty="0">
                <a:solidFill>
                  <a:srgbClr val="C00000"/>
                </a:solidFill>
                <a:latin typeface="Arial Narrow" panose="020B0606020202030204" pitchFamily="34" charset="0"/>
              </a:rPr>
              <a:t>En lipides : </a:t>
            </a:r>
          </a:p>
          <a:p>
            <a:pPr marL="914400" lvl="1" indent="-457200">
              <a:buFont typeface="Arial" panose="020B0604020202020204" pitchFamily="34" charset="0"/>
              <a:buChar char="ꟷ"/>
            </a:pPr>
            <a:r>
              <a:rPr lang="fr-FR" sz="2800" b="1" dirty="0">
                <a:latin typeface="Arial Narrow" panose="020B0606020202030204" pitchFamily="34" charset="0"/>
              </a:rPr>
              <a:t>Contribuent à l'apport énergétique lors de la phase d'entrainement </a:t>
            </a:r>
            <a:endParaRPr lang="fr-FR" sz="2800" b="1" dirty="0" smtClean="0">
              <a:latin typeface="Arial Narrow" panose="020B0606020202030204" pitchFamily="34" charset="0"/>
            </a:endParaRPr>
          </a:p>
          <a:p>
            <a:pPr marL="914400" lvl="1" indent="-457200">
              <a:buFont typeface="Arial" panose="020B0604020202020204" pitchFamily="34" charset="0"/>
              <a:buChar char="ꟷ"/>
            </a:pPr>
            <a:r>
              <a:rPr lang="fr-FR" sz="2800" b="1" dirty="0" smtClean="0">
                <a:latin typeface="Arial Narrow" panose="020B0606020202030204" pitchFamily="34" charset="0"/>
              </a:rPr>
              <a:t>ANC </a:t>
            </a:r>
            <a:r>
              <a:rPr lang="fr-FR" sz="2800" b="1" dirty="0">
                <a:latin typeface="Arial Narrow" panose="020B0606020202030204" pitchFamily="34" charset="0"/>
              </a:rPr>
              <a:t>: 20 à 30 % de la ration dans les sports d’endurance</a:t>
            </a:r>
          </a:p>
          <a:p>
            <a:pPr marL="285750" indent="-285750">
              <a:buFont typeface="Arial" panose="020B0604020202020204" pitchFamily="34" charset="0"/>
              <a:buChar char="•"/>
            </a:pPr>
            <a:r>
              <a:rPr lang="fr-FR" sz="2800" b="1" dirty="0">
                <a:solidFill>
                  <a:srgbClr val="C00000"/>
                </a:solidFill>
                <a:latin typeface="Arial Narrow" panose="020B0606020202030204" pitchFamily="34" charset="0"/>
              </a:rPr>
              <a:t>En protéines :</a:t>
            </a:r>
          </a:p>
          <a:p>
            <a:pPr marL="914400" lvl="1" indent="-457200">
              <a:buFont typeface="Arial" panose="020B0604020202020204" pitchFamily="34" charset="0"/>
              <a:buChar char="ꟷ"/>
            </a:pPr>
            <a:r>
              <a:rPr lang="fr-FR" sz="2800" b="1" dirty="0">
                <a:latin typeface="Arial Narrow" panose="020B0606020202030204" pitchFamily="34" charset="0"/>
              </a:rPr>
              <a:t>ANC : x 1,5 à 2 chez les sportifs de haut niveau</a:t>
            </a:r>
          </a:p>
        </p:txBody>
      </p:sp>
      <p:sp>
        <p:nvSpPr>
          <p:cNvPr id="11" name="Rectangle 10"/>
          <p:cNvSpPr/>
          <p:nvPr/>
        </p:nvSpPr>
        <p:spPr>
          <a:xfrm>
            <a:off x="143691" y="617331"/>
            <a:ext cx="8856617" cy="584775"/>
          </a:xfrm>
          <a:prstGeom prst="rect">
            <a:avLst/>
          </a:prstGeom>
        </p:spPr>
        <p:txBody>
          <a:bodyPr wrap="square">
            <a:spAutoFit/>
          </a:bodyPr>
          <a:lstStyle/>
          <a:p>
            <a:pPr algn="ctr"/>
            <a:r>
              <a:rPr lang="fr-FR" sz="3200" b="1" dirty="0">
                <a:latin typeface="Arial Narrow" panose="020B0606020202030204" pitchFamily="34" charset="0"/>
              </a:rPr>
              <a:t>5. BESOINS </a:t>
            </a:r>
            <a:r>
              <a:rPr lang="fr-FR" sz="3200" b="1" dirty="0" smtClean="0">
                <a:latin typeface="Arial Narrow" panose="020B0606020202030204" pitchFamily="34" charset="0"/>
              </a:rPr>
              <a:t>NUTRITIONNELS SPÉCIFIQUES</a:t>
            </a:r>
            <a:endParaRPr lang="fr-FR" sz="3200" b="1" dirty="0">
              <a:latin typeface="Arial Narrow" panose="020B0606020202030204" pitchFamily="34" charset="0"/>
            </a:endParaRPr>
          </a:p>
        </p:txBody>
      </p:sp>
      <p:grpSp>
        <p:nvGrpSpPr>
          <p:cNvPr id="12" name="Groupe 11"/>
          <p:cNvGrpSpPr/>
          <p:nvPr/>
        </p:nvGrpSpPr>
        <p:grpSpPr>
          <a:xfrm>
            <a:off x="-1" y="-1"/>
            <a:ext cx="9144001" cy="6858001"/>
            <a:chOff x="-1" y="-1"/>
            <a:chExt cx="9144001" cy="6858001"/>
          </a:xfrm>
        </p:grpSpPr>
        <p:pic>
          <p:nvPicPr>
            <p:cNvPr id="13" name="Image 12"/>
            <p:cNvPicPr>
              <a:picLocks noChangeAspect="1"/>
            </p:cNvPicPr>
            <p:nvPr/>
          </p:nvPicPr>
          <p:blipFill>
            <a:blip r:embed="rId2"/>
            <a:stretch>
              <a:fillRect/>
            </a:stretch>
          </p:blipFill>
          <p:spPr>
            <a:xfrm>
              <a:off x="0" y="-1"/>
              <a:ext cx="9144000" cy="634181"/>
            </a:xfrm>
            <a:prstGeom prst="rect">
              <a:avLst/>
            </a:prstGeom>
          </p:spPr>
        </p:pic>
        <p:pic>
          <p:nvPicPr>
            <p:cNvPr id="14" name="Image 13"/>
            <p:cNvPicPr>
              <a:picLocks noChangeAspect="1"/>
            </p:cNvPicPr>
            <p:nvPr/>
          </p:nvPicPr>
          <p:blipFill rotWithShape="1">
            <a:blip r:embed="rId2"/>
            <a:srcRect l="27580" t="3488"/>
            <a:stretch/>
          </p:blipFill>
          <p:spPr>
            <a:xfrm rot="10800000">
              <a:off x="-1" y="6548284"/>
              <a:ext cx="6622025" cy="309716"/>
            </a:xfrm>
            <a:prstGeom prst="rect">
              <a:avLst/>
            </a:prstGeom>
          </p:spPr>
        </p:pic>
      </p:grpSp>
      <p:sp>
        <p:nvSpPr>
          <p:cNvPr id="15" name="Ellipse 14"/>
          <p:cNvSpPr/>
          <p:nvPr/>
        </p:nvSpPr>
        <p:spPr>
          <a:xfrm>
            <a:off x="5583801" y="1179933"/>
            <a:ext cx="3235734" cy="793949"/>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Arial Narrow" panose="020B0606020202030204" pitchFamily="34" charset="0"/>
              </a:rPr>
              <a:t>ANC chez le sportif</a:t>
            </a:r>
            <a:endParaRPr lang="fr-FR" sz="2400" b="1" dirty="0">
              <a:latin typeface="Arial Narrow" panose="020B0606020202030204" pitchFamily="34" charset="0"/>
            </a:endParaRPr>
          </a:p>
        </p:txBody>
      </p:sp>
      <p:sp>
        <p:nvSpPr>
          <p:cNvPr id="2" name="Espace réservé du numéro de diapositive 1"/>
          <p:cNvSpPr>
            <a:spLocks noGrp="1"/>
          </p:cNvSpPr>
          <p:nvPr>
            <p:ph type="sldNum" sz="quarter" idx="12"/>
          </p:nvPr>
        </p:nvSpPr>
        <p:spPr/>
        <p:txBody>
          <a:bodyPr/>
          <a:lstStyle/>
          <a:p>
            <a:fld id="{052D8B5D-AB05-415B-AF9B-BDD74A468CEF}" type="slidenum">
              <a:rPr lang="fr-FR" smtClean="0"/>
              <a:t>56</a:t>
            </a:fld>
            <a:endParaRPr lang="fr-FR"/>
          </a:p>
        </p:txBody>
      </p:sp>
    </p:spTree>
    <p:extLst>
      <p:ext uri="{BB962C8B-B14F-4D97-AF65-F5344CB8AC3E}">
        <p14:creationId xmlns:p14="http://schemas.microsoft.com/office/powerpoint/2010/main" val="253967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43691" y="617331"/>
            <a:ext cx="8856617" cy="461665"/>
          </a:xfrm>
          <a:prstGeom prst="rect">
            <a:avLst/>
          </a:prstGeom>
        </p:spPr>
        <p:txBody>
          <a:bodyPr wrap="square">
            <a:spAutoFit/>
          </a:bodyPr>
          <a:lstStyle/>
          <a:p>
            <a:pPr algn="ctr"/>
            <a:r>
              <a:rPr lang="fr-FR" sz="2400" b="1" dirty="0" smtClean="0">
                <a:latin typeface="Arial Narrow" panose="020B0606020202030204" pitchFamily="34" charset="0"/>
              </a:rPr>
              <a:t>TABLEAU RECAPITULATIF DES BESOINS NUTRITIONNELS</a:t>
            </a:r>
            <a:endParaRPr lang="fr-FR" sz="2400" b="1" dirty="0">
              <a:latin typeface="Arial Narrow" panose="020B0606020202030204" pitchFamily="34" charset="0"/>
            </a:endParaRPr>
          </a:p>
        </p:txBody>
      </p:sp>
      <p:grpSp>
        <p:nvGrpSpPr>
          <p:cNvPr id="12" name="Groupe 11"/>
          <p:cNvGrpSpPr/>
          <p:nvPr/>
        </p:nvGrpSpPr>
        <p:grpSpPr>
          <a:xfrm>
            <a:off x="-1" y="-1"/>
            <a:ext cx="9144001" cy="6858001"/>
            <a:chOff x="-1" y="-1"/>
            <a:chExt cx="9144001" cy="6858001"/>
          </a:xfrm>
        </p:grpSpPr>
        <p:pic>
          <p:nvPicPr>
            <p:cNvPr id="13" name="Image 12"/>
            <p:cNvPicPr>
              <a:picLocks noChangeAspect="1"/>
            </p:cNvPicPr>
            <p:nvPr/>
          </p:nvPicPr>
          <p:blipFill>
            <a:blip r:embed="rId2"/>
            <a:stretch>
              <a:fillRect/>
            </a:stretch>
          </p:blipFill>
          <p:spPr>
            <a:xfrm>
              <a:off x="0" y="-1"/>
              <a:ext cx="9144000" cy="634181"/>
            </a:xfrm>
            <a:prstGeom prst="rect">
              <a:avLst/>
            </a:prstGeom>
          </p:spPr>
        </p:pic>
        <p:pic>
          <p:nvPicPr>
            <p:cNvPr id="14" name="Image 13"/>
            <p:cNvPicPr>
              <a:picLocks noChangeAspect="1"/>
            </p:cNvPicPr>
            <p:nvPr/>
          </p:nvPicPr>
          <p:blipFill rotWithShape="1">
            <a:blip r:embed="rId2"/>
            <a:srcRect l="27580" t="3488"/>
            <a:stretch/>
          </p:blipFill>
          <p:spPr>
            <a:xfrm rot="10800000">
              <a:off x="-1" y="6548284"/>
              <a:ext cx="6622025" cy="309716"/>
            </a:xfrm>
            <a:prstGeom prst="rect">
              <a:avLst/>
            </a:prstGeom>
          </p:spPr>
        </p:pic>
      </p:grpSp>
      <p:pic>
        <p:nvPicPr>
          <p:cNvPr id="9" name="Image 8">
            <a:extLst>
              <a:ext uri="{FF2B5EF4-FFF2-40B4-BE49-F238E27FC236}">
                <a16:creationId xmlns:a16="http://schemas.microsoft.com/office/drawing/2014/main" id="{BD4B4A23-A750-4C3B-A186-1BD31F637BBA}"/>
              </a:ext>
            </a:extLst>
          </p:cNvPr>
          <p:cNvPicPr>
            <a:picLocks noChangeAspect="1"/>
          </p:cNvPicPr>
          <p:nvPr/>
        </p:nvPicPr>
        <p:blipFill>
          <a:blip r:embed="rId3"/>
          <a:stretch>
            <a:fillRect/>
          </a:stretch>
        </p:blipFill>
        <p:spPr>
          <a:xfrm>
            <a:off x="0" y="1246201"/>
            <a:ext cx="9144000" cy="4968552"/>
          </a:xfrm>
          <a:prstGeom prst="rect">
            <a:avLst/>
          </a:prstGeom>
        </p:spPr>
      </p:pic>
      <p:sp>
        <p:nvSpPr>
          <p:cNvPr id="2" name="Espace réservé du numéro de diapositive 1"/>
          <p:cNvSpPr>
            <a:spLocks noGrp="1"/>
          </p:cNvSpPr>
          <p:nvPr>
            <p:ph type="sldNum" sz="quarter" idx="12"/>
          </p:nvPr>
        </p:nvSpPr>
        <p:spPr/>
        <p:txBody>
          <a:bodyPr/>
          <a:lstStyle/>
          <a:p>
            <a:fld id="{052D8B5D-AB05-415B-AF9B-BDD74A468CEF}" type="slidenum">
              <a:rPr lang="fr-FR" smtClean="0"/>
              <a:t>57</a:t>
            </a:fld>
            <a:endParaRPr lang="fr-FR"/>
          </a:p>
        </p:txBody>
      </p:sp>
    </p:spTree>
    <p:extLst>
      <p:ext uri="{BB962C8B-B14F-4D97-AF65-F5344CB8AC3E}">
        <p14:creationId xmlns:p14="http://schemas.microsoft.com/office/powerpoint/2010/main" val="16281982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8929" y="2903331"/>
            <a:ext cx="7728155" cy="646331"/>
          </a:xfrm>
          <a:prstGeom prst="rect">
            <a:avLst/>
          </a:prstGeom>
        </p:spPr>
        <p:txBody>
          <a:bodyPr wrap="square">
            <a:spAutoFit/>
          </a:bodyPr>
          <a:lstStyle/>
          <a:p>
            <a:pPr algn="ctr"/>
            <a:r>
              <a:rPr lang="fr-FR" sz="3600" b="1" dirty="0" smtClean="0">
                <a:latin typeface="Arial Narrow" panose="020B0606020202030204" pitchFamily="34" charset="0"/>
              </a:rPr>
              <a:t>MERCI POUR VOTRE ATTENTION</a:t>
            </a:r>
            <a:endParaRPr lang="fr-FR" sz="3600" b="1" dirty="0">
              <a:latin typeface="Arial Narrow" panose="020B0606020202030204" pitchFamily="34" charset="0"/>
            </a:endParaRPr>
          </a:p>
        </p:txBody>
      </p:sp>
      <p:grpSp>
        <p:nvGrpSpPr>
          <p:cNvPr id="3" name="Groupe 2"/>
          <p:cNvGrpSpPr/>
          <p:nvPr/>
        </p:nvGrpSpPr>
        <p:grpSpPr>
          <a:xfrm>
            <a:off x="-1" y="-1"/>
            <a:ext cx="9144001" cy="6858001"/>
            <a:chOff x="-1" y="-1"/>
            <a:chExt cx="9144001" cy="6858001"/>
          </a:xfrm>
        </p:grpSpPr>
        <p:pic>
          <p:nvPicPr>
            <p:cNvPr id="4" name="Image 3"/>
            <p:cNvPicPr>
              <a:picLocks noChangeAspect="1"/>
            </p:cNvPicPr>
            <p:nvPr/>
          </p:nvPicPr>
          <p:blipFill>
            <a:blip r:embed="rId3"/>
            <a:stretch>
              <a:fillRect/>
            </a:stretch>
          </p:blipFill>
          <p:spPr>
            <a:xfrm>
              <a:off x="0" y="-1"/>
              <a:ext cx="9144000" cy="634181"/>
            </a:xfrm>
            <a:prstGeom prst="rect">
              <a:avLst/>
            </a:prstGeom>
          </p:spPr>
        </p:pic>
        <p:pic>
          <p:nvPicPr>
            <p:cNvPr id="5" name="Image 4"/>
            <p:cNvPicPr>
              <a:picLocks noChangeAspect="1"/>
            </p:cNvPicPr>
            <p:nvPr/>
          </p:nvPicPr>
          <p:blipFill rotWithShape="1">
            <a:blip r:embed="rId3"/>
            <a:srcRect l="27580" t="3488"/>
            <a:stretch/>
          </p:blipFill>
          <p:spPr>
            <a:xfrm rot="10800000">
              <a:off x="-1" y="6548284"/>
              <a:ext cx="6622025" cy="309716"/>
            </a:xfrm>
            <a:prstGeom prst="rect">
              <a:avLst/>
            </a:prstGeom>
          </p:spPr>
        </p:pic>
      </p:grpSp>
      <p:sp>
        <p:nvSpPr>
          <p:cNvPr id="6" name="Espace réservé du numéro de diapositive 5"/>
          <p:cNvSpPr>
            <a:spLocks noGrp="1"/>
          </p:cNvSpPr>
          <p:nvPr>
            <p:ph type="sldNum" sz="quarter" idx="12"/>
          </p:nvPr>
        </p:nvSpPr>
        <p:spPr/>
        <p:txBody>
          <a:bodyPr/>
          <a:lstStyle/>
          <a:p>
            <a:fld id="{052D8B5D-AB05-415B-AF9B-BDD74A468CEF}" type="slidenum">
              <a:rPr lang="fr-FR" smtClean="0"/>
              <a:t>58</a:t>
            </a:fld>
            <a:endParaRPr lang="fr-FR"/>
          </a:p>
        </p:txBody>
      </p:sp>
    </p:spTree>
    <p:extLst>
      <p:ext uri="{BB962C8B-B14F-4D97-AF65-F5344CB8AC3E}">
        <p14:creationId xmlns:p14="http://schemas.microsoft.com/office/powerpoint/2010/main" val="1389999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nvGrpSpPr>
        <p:grpSpPr>
          <a:xfrm>
            <a:off x="-1" y="-1"/>
            <a:ext cx="9144001" cy="6858001"/>
            <a:chOff x="-1" y="-1"/>
            <a:chExt cx="9144001" cy="6858001"/>
          </a:xfrm>
        </p:grpSpPr>
        <p:pic>
          <p:nvPicPr>
            <p:cNvPr id="9" name="Image 8"/>
            <p:cNvPicPr>
              <a:picLocks noChangeAspect="1"/>
            </p:cNvPicPr>
            <p:nvPr/>
          </p:nvPicPr>
          <p:blipFill>
            <a:blip r:embed="rId3"/>
            <a:stretch>
              <a:fillRect/>
            </a:stretch>
          </p:blipFill>
          <p:spPr>
            <a:xfrm>
              <a:off x="0" y="-1"/>
              <a:ext cx="9144000" cy="634181"/>
            </a:xfrm>
            <a:prstGeom prst="rect">
              <a:avLst/>
            </a:prstGeom>
          </p:spPr>
        </p:pic>
        <p:pic>
          <p:nvPicPr>
            <p:cNvPr id="10" name="Image 9"/>
            <p:cNvPicPr>
              <a:picLocks noChangeAspect="1"/>
            </p:cNvPicPr>
            <p:nvPr/>
          </p:nvPicPr>
          <p:blipFill rotWithShape="1">
            <a:blip r:embed="rId3"/>
            <a:srcRect l="27580" t="3488"/>
            <a:stretch/>
          </p:blipFill>
          <p:spPr>
            <a:xfrm rot="10800000">
              <a:off x="-1" y="6548284"/>
              <a:ext cx="6622025" cy="309716"/>
            </a:xfrm>
            <a:prstGeom prst="rect">
              <a:avLst/>
            </a:prstGeom>
          </p:spPr>
        </p:pic>
      </p:grpSp>
      <p:sp>
        <p:nvSpPr>
          <p:cNvPr id="2" name="Rectangle 1"/>
          <p:cNvSpPr/>
          <p:nvPr/>
        </p:nvSpPr>
        <p:spPr>
          <a:xfrm>
            <a:off x="143691" y="602577"/>
            <a:ext cx="8856617" cy="584775"/>
          </a:xfrm>
          <a:prstGeom prst="rect">
            <a:avLst/>
          </a:prstGeom>
        </p:spPr>
        <p:txBody>
          <a:bodyPr wrap="square">
            <a:spAutoFit/>
          </a:bodyPr>
          <a:lstStyle/>
          <a:p>
            <a:pPr algn="ctr"/>
            <a:r>
              <a:rPr lang="fr-FR" sz="3200" b="1" dirty="0">
                <a:latin typeface="Arial Narrow" panose="020B0606020202030204" pitchFamily="34" charset="0"/>
              </a:rPr>
              <a:t>1.1. DEFINITIONS DES CONCEPTS</a:t>
            </a:r>
          </a:p>
        </p:txBody>
      </p:sp>
      <p:sp>
        <p:nvSpPr>
          <p:cNvPr id="6" name="Rectangle 5"/>
          <p:cNvSpPr/>
          <p:nvPr/>
        </p:nvSpPr>
        <p:spPr>
          <a:xfrm>
            <a:off x="143690" y="1437030"/>
            <a:ext cx="8856618" cy="1938992"/>
          </a:xfrm>
          <a:prstGeom prst="rect">
            <a:avLst/>
          </a:prstGeom>
        </p:spPr>
        <p:txBody>
          <a:bodyPr wrap="square">
            <a:spAutoFit/>
          </a:bodyPr>
          <a:lstStyle/>
          <a:p>
            <a:pPr marL="342900" indent="-342900">
              <a:buFont typeface="Wingdings" panose="05000000000000000000" pitchFamily="2" charset="2"/>
              <a:buChar char="Ø"/>
            </a:pPr>
            <a:r>
              <a:rPr lang="fr-FR" sz="2400" b="1" dirty="0" smtClean="0">
                <a:solidFill>
                  <a:srgbClr val="C00000"/>
                </a:solidFill>
                <a:latin typeface="Arial Narrow" panose="020B0606020202030204" pitchFamily="34" charset="0"/>
              </a:rPr>
              <a:t>Nutriments </a:t>
            </a:r>
            <a:r>
              <a:rPr lang="fr-FR" sz="2400" b="1" dirty="0" smtClean="0">
                <a:latin typeface="Arial Narrow" panose="020B0606020202030204" pitchFamily="34" charset="0"/>
              </a:rPr>
              <a:t>: substances chimiques provenant de la </a:t>
            </a:r>
            <a:r>
              <a:rPr lang="fr-FR" sz="2400" b="1" dirty="0" smtClean="0">
                <a:solidFill>
                  <a:srgbClr val="0033CC"/>
                </a:solidFill>
                <a:latin typeface="Arial Narrow" panose="020B0606020202030204" pitchFamily="34" charset="0"/>
              </a:rPr>
              <a:t>transformation de l’aliment</a:t>
            </a:r>
            <a:r>
              <a:rPr lang="fr-FR" sz="2400" b="1" dirty="0" smtClean="0">
                <a:latin typeface="Arial Narrow" panose="020B0606020202030204" pitchFamily="34" charset="0"/>
              </a:rPr>
              <a:t> dans l’organisme. </a:t>
            </a:r>
          </a:p>
          <a:p>
            <a:endParaRPr lang="fr-FR" sz="2400" b="1" dirty="0">
              <a:latin typeface="Arial Narrow" panose="020B0606020202030204" pitchFamily="34" charset="0"/>
            </a:endParaRPr>
          </a:p>
          <a:p>
            <a:pPr marL="800100" lvl="1" indent="-342900">
              <a:buFont typeface="Arial Narrow" panose="020B0606020202030204" pitchFamily="34" charset="0"/>
              <a:buChar char="―"/>
            </a:pPr>
            <a:r>
              <a:rPr lang="fr-FR" sz="2400" b="1" i="1" dirty="0" smtClean="0">
                <a:solidFill>
                  <a:srgbClr val="00B050"/>
                </a:solidFill>
                <a:latin typeface="Arial Narrow" panose="020B0606020202030204" pitchFamily="34" charset="0"/>
              </a:rPr>
              <a:t>Les nutriments essentiels pour la santé sont les macronutriments et les micronutriments.</a:t>
            </a:r>
            <a:endParaRPr lang="fr-FR" sz="2400" i="1" dirty="0">
              <a:solidFill>
                <a:srgbClr val="00B050"/>
              </a:solidFill>
              <a:latin typeface="Arial Narrow" panose="020B0606020202030204" pitchFamily="34" charset="0"/>
            </a:endParaRPr>
          </a:p>
        </p:txBody>
      </p:sp>
      <p:sp>
        <p:nvSpPr>
          <p:cNvPr id="7" name="Rectangle 6"/>
          <p:cNvSpPr/>
          <p:nvPr/>
        </p:nvSpPr>
        <p:spPr>
          <a:xfrm>
            <a:off x="143690" y="3724445"/>
            <a:ext cx="8856618" cy="2246769"/>
          </a:xfrm>
          <a:prstGeom prst="rect">
            <a:avLst/>
          </a:prstGeom>
          <a:solidFill>
            <a:schemeClr val="accent5">
              <a:lumMod val="20000"/>
              <a:lumOff val="80000"/>
            </a:schemeClr>
          </a:solidFill>
        </p:spPr>
        <p:txBody>
          <a:bodyPr wrap="square">
            <a:spAutoFit/>
          </a:bodyPr>
          <a:lstStyle/>
          <a:p>
            <a:pPr marL="285750" indent="-285750">
              <a:buFont typeface="Wingdings" panose="05000000000000000000" pitchFamily="2" charset="2"/>
              <a:buChar char="§"/>
            </a:pPr>
            <a:r>
              <a:rPr lang="fr-FR" sz="2000" b="1" dirty="0" smtClean="0">
                <a:latin typeface="Arial Narrow" panose="020B0606020202030204" pitchFamily="34" charset="0"/>
              </a:rPr>
              <a:t>Les </a:t>
            </a:r>
            <a:r>
              <a:rPr lang="fr-FR" sz="2000" b="1" dirty="0" smtClean="0">
                <a:solidFill>
                  <a:srgbClr val="C00000"/>
                </a:solidFill>
                <a:latin typeface="Arial Narrow" panose="020B0606020202030204" pitchFamily="34" charset="0"/>
              </a:rPr>
              <a:t>macronutriments</a:t>
            </a:r>
            <a:r>
              <a:rPr lang="fr-FR" sz="2000" b="1" dirty="0" smtClean="0">
                <a:latin typeface="Arial Narrow" panose="020B0606020202030204" pitchFamily="34" charset="0"/>
              </a:rPr>
              <a:t> sont des substances qui sont nécessaires en grande quantité au bon fonctionnement de l’organisme. Ce sont les protéines, les glucides et les lipides.</a:t>
            </a:r>
          </a:p>
          <a:p>
            <a:pPr marL="285750" indent="-285750">
              <a:buFont typeface="Wingdings" panose="05000000000000000000" pitchFamily="2" charset="2"/>
              <a:buChar char="§"/>
            </a:pPr>
            <a:endParaRPr lang="fr-FR" sz="2000" b="1" dirty="0" smtClean="0">
              <a:latin typeface="Arial Narrow" panose="020B0606020202030204" pitchFamily="34" charset="0"/>
            </a:endParaRPr>
          </a:p>
          <a:p>
            <a:pPr marL="285750" indent="-285750">
              <a:buFont typeface="Wingdings" panose="05000000000000000000" pitchFamily="2" charset="2"/>
              <a:buChar char="§"/>
            </a:pPr>
            <a:r>
              <a:rPr lang="fr-FR" sz="2000" b="1" dirty="0" smtClean="0">
                <a:latin typeface="Arial Narrow" panose="020B0606020202030204" pitchFamily="34" charset="0"/>
              </a:rPr>
              <a:t>Les </a:t>
            </a:r>
            <a:r>
              <a:rPr lang="fr-FR" sz="2000" b="1" dirty="0" smtClean="0">
                <a:solidFill>
                  <a:srgbClr val="C00000"/>
                </a:solidFill>
                <a:latin typeface="Arial Narrow" panose="020B0606020202030204" pitchFamily="34" charset="0"/>
              </a:rPr>
              <a:t>micronutriments</a:t>
            </a:r>
            <a:r>
              <a:rPr lang="fr-FR" sz="2000" b="1" dirty="0" smtClean="0">
                <a:latin typeface="Arial Narrow" panose="020B0606020202030204" pitchFamily="34" charset="0"/>
              </a:rPr>
              <a:t> sont des substances qui sont nécessaires en petite quantité au bon fonctionnement de l’organisme. Ce sont les vitamines, les sels minéraux et les oligo-éléments.</a:t>
            </a:r>
            <a:endParaRPr lang="fr-FR" sz="2000" dirty="0">
              <a:latin typeface="Arial Narrow" panose="020B0606020202030204" pitchFamily="34" charset="0"/>
            </a:endParaRPr>
          </a:p>
        </p:txBody>
      </p:sp>
      <p:sp>
        <p:nvSpPr>
          <p:cNvPr id="3" name="Espace réservé du numéro de diapositive 2"/>
          <p:cNvSpPr>
            <a:spLocks noGrp="1"/>
          </p:cNvSpPr>
          <p:nvPr>
            <p:ph type="sldNum" sz="quarter" idx="12"/>
          </p:nvPr>
        </p:nvSpPr>
        <p:spPr/>
        <p:txBody>
          <a:bodyPr/>
          <a:lstStyle/>
          <a:p>
            <a:fld id="{052D8B5D-AB05-415B-AF9B-BDD74A468CEF}" type="slidenum">
              <a:rPr lang="fr-FR" smtClean="0"/>
              <a:t>6</a:t>
            </a:fld>
            <a:endParaRPr lang="fr-FR"/>
          </a:p>
        </p:txBody>
      </p:sp>
    </p:spTree>
    <p:extLst>
      <p:ext uri="{BB962C8B-B14F-4D97-AF65-F5344CB8AC3E}">
        <p14:creationId xmlns:p14="http://schemas.microsoft.com/office/powerpoint/2010/main" val="365053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691" y="629640"/>
            <a:ext cx="8856617" cy="584775"/>
          </a:xfrm>
          <a:prstGeom prst="rect">
            <a:avLst/>
          </a:prstGeom>
        </p:spPr>
        <p:txBody>
          <a:bodyPr wrap="square">
            <a:spAutoFit/>
          </a:bodyPr>
          <a:lstStyle/>
          <a:p>
            <a:pPr algn="ctr"/>
            <a:r>
              <a:rPr lang="fr-FR" sz="3200" b="1" dirty="0">
                <a:latin typeface="Arial Narrow" panose="020B0606020202030204" pitchFamily="34" charset="0"/>
              </a:rPr>
              <a:t>1.1. DEFINITIONS DES CONCEPTS</a:t>
            </a:r>
          </a:p>
        </p:txBody>
      </p:sp>
      <p:sp>
        <p:nvSpPr>
          <p:cNvPr id="3" name="Rectangle 2"/>
          <p:cNvSpPr/>
          <p:nvPr/>
        </p:nvSpPr>
        <p:spPr>
          <a:xfrm>
            <a:off x="143691" y="1595746"/>
            <a:ext cx="8856618" cy="830997"/>
          </a:xfrm>
          <a:prstGeom prst="rect">
            <a:avLst/>
          </a:prstGeom>
        </p:spPr>
        <p:txBody>
          <a:bodyPr wrap="square">
            <a:spAutoFit/>
          </a:bodyPr>
          <a:lstStyle/>
          <a:p>
            <a:pPr marL="342900" indent="-342900">
              <a:buFont typeface="Wingdings" panose="05000000000000000000" pitchFamily="2" charset="2"/>
              <a:buChar char="Ø"/>
            </a:pPr>
            <a:r>
              <a:rPr lang="fr-FR" sz="2400" b="1" dirty="0" smtClean="0">
                <a:solidFill>
                  <a:srgbClr val="C00000"/>
                </a:solidFill>
                <a:latin typeface="Arial Narrow" panose="020B0606020202030204" pitchFamily="34" charset="0"/>
              </a:rPr>
              <a:t>Alimentation</a:t>
            </a:r>
            <a:r>
              <a:rPr lang="fr-FR" sz="2400" b="1" dirty="0" smtClean="0">
                <a:latin typeface="Arial Narrow" panose="020B0606020202030204" pitchFamily="34" charset="0"/>
              </a:rPr>
              <a:t> : c’est l’</a:t>
            </a:r>
            <a:r>
              <a:rPr lang="fr-FR" sz="2400" b="1" dirty="0" smtClean="0">
                <a:solidFill>
                  <a:srgbClr val="0033CC"/>
                </a:solidFill>
                <a:latin typeface="Arial Narrow" panose="020B0606020202030204" pitchFamily="34" charset="0"/>
              </a:rPr>
              <a:t>action d’introduire les aliments </a:t>
            </a:r>
            <a:r>
              <a:rPr lang="fr-FR" sz="2400" b="1" dirty="0" smtClean="0">
                <a:latin typeface="Arial Narrow" panose="020B0606020202030204" pitchFamily="34" charset="0"/>
              </a:rPr>
              <a:t>dans l’organisme.</a:t>
            </a:r>
            <a:endParaRPr lang="fr-FR" sz="2400" dirty="0">
              <a:latin typeface="Arial Narrow" panose="020B0606020202030204" pitchFamily="34" charset="0"/>
            </a:endParaRPr>
          </a:p>
        </p:txBody>
      </p:sp>
      <p:sp>
        <p:nvSpPr>
          <p:cNvPr id="4" name="Rectangle 3"/>
          <p:cNvSpPr/>
          <p:nvPr/>
        </p:nvSpPr>
        <p:spPr>
          <a:xfrm>
            <a:off x="143691" y="2834008"/>
            <a:ext cx="8856618" cy="1569660"/>
          </a:xfrm>
          <a:prstGeom prst="rect">
            <a:avLst/>
          </a:prstGeom>
        </p:spPr>
        <p:txBody>
          <a:bodyPr wrap="square">
            <a:spAutoFit/>
          </a:bodyPr>
          <a:lstStyle/>
          <a:p>
            <a:pPr marL="342900" indent="-342900">
              <a:buFont typeface="Wingdings" panose="05000000000000000000" pitchFamily="2" charset="2"/>
              <a:buChar char="Ø"/>
            </a:pPr>
            <a:r>
              <a:rPr lang="fr-FR" sz="2400" b="1" dirty="0" smtClean="0">
                <a:solidFill>
                  <a:srgbClr val="C00000"/>
                </a:solidFill>
                <a:latin typeface="Arial Narrow" panose="020B0606020202030204" pitchFamily="34" charset="0"/>
              </a:rPr>
              <a:t>Alimentation équilibrée </a:t>
            </a:r>
            <a:r>
              <a:rPr lang="fr-FR" sz="2400" b="1" dirty="0" smtClean="0">
                <a:latin typeface="Arial Narrow" panose="020B0606020202030204" pitchFamily="34" charset="0"/>
              </a:rPr>
              <a:t>: ensemble des mesures concernant la </a:t>
            </a:r>
            <a:r>
              <a:rPr lang="fr-FR" sz="2400" b="1" dirty="0" smtClean="0">
                <a:solidFill>
                  <a:srgbClr val="0033CC"/>
                </a:solidFill>
                <a:latin typeface="Arial Narrow" panose="020B0606020202030204" pitchFamily="34" charset="0"/>
              </a:rPr>
              <a:t>quantité de nourriture</a:t>
            </a:r>
            <a:r>
              <a:rPr lang="fr-FR" sz="2400" b="1" dirty="0" smtClean="0">
                <a:latin typeface="Arial Narrow" panose="020B0606020202030204" pitchFamily="34" charset="0"/>
              </a:rPr>
              <a:t>, leur </a:t>
            </a:r>
            <a:r>
              <a:rPr lang="fr-FR" sz="2400" b="1" dirty="0" smtClean="0">
                <a:solidFill>
                  <a:srgbClr val="0033CC"/>
                </a:solidFill>
                <a:latin typeface="Arial Narrow" panose="020B0606020202030204" pitchFamily="34" charset="0"/>
              </a:rPr>
              <a:t>répartition dans la journée</a:t>
            </a:r>
            <a:r>
              <a:rPr lang="fr-FR" sz="2400" b="1" dirty="0" smtClean="0">
                <a:latin typeface="Arial Narrow" panose="020B0606020202030204" pitchFamily="34" charset="0"/>
              </a:rPr>
              <a:t>, le </a:t>
            </a:r>
            <a:r>
              <a:rPr lang="fr-FR" sz="2400" b="1" dirty="0" smtClean="0">
                <a:solidFill>
                  <a:srgbClr val="0033CC"/>
                </a:solidFill>
                <a:latin typeface="Arial Narrow" panose="020B0606020202030204" pitchFamily="34" charset="0"/>
              </a:rPr>
              <a:t>type d'aliments</a:t>
            </a:r>
            <a:r>
              <a:rPr lang="fr-FR" sz="2400" b="1" dirty="0" smtClean="0">
                <a:latin typeface="Arial Narrow" panose="020B0606020202030204" pitchFamily="34" charset="0"/>
              </a:rPr>
              <a:t> et la </a:t>
            </a:r>
            <a:r>
              <a:rPr lang="fr-FR" sz="2400" b="1" dirty="0" smtClean="0">
                <a:solidFill>
                  <a:srgbClr val="0033CC"/>
                </a:solidFill>
                <a:latin typeface="Arial Narrow" panose="020B0606020202030204" pitchFamily="34" charset="0"/>
              </a:rPr>
              <a:t>manière de s'alimenter </a:t>
            </a:r>
            <a:r>
              <a:rPr lang="fr-FR" sz="2400" b="1" dirty="0" smtClean="0">
                <a:latin typeface="Arial Narrow" panose="020B0606020202030204" pitchFamily="34" charset="0"/>
              </a:rPr>
              <a:t>dans un but de respect de l'équilibre alimentaire.</a:t>
            </a:r>
          </a:p>
        </p:txBody>
      </p:sp>
      <p:grpSp>
        <p:nvGrpSpPr>
          <p:cNvPr id="8" name="Groupe 7"/>
          <p:cNvGrpSpPr/>
          <p:nvPr/>
        </p:nvGrpSpPr>
        <p:grpSpPr>
          <a:xfrm>
            <a:off x="-1" y="-1"/>
            <a:ext cx="9144001" cy="6858001"/>
            <a:chOff x="-1" y="-1"/>
            <a:chExt cx="9144001" cy="6858001"/>
          </a:xfrm>
        </p:grpSpPr>
        <p:pic>
          <p:nvPicPr>
            <p:cNvPr id="9" name="Image 8"/>
            <p:cNvPicPr>
              <a:picLocks noChangeAspect="1"/>
            </p:cNvPicPr>
            <p:nvPr/>
          </p:nvPicPr>
          <p:blipFill>
            <a:blip r:embed="rId3"/>
            <a:stretch>
              <a:fillRect/>
            </a:stretch>
          </p:blipFill>
          <p:spPr>
            <a:xfrm>
              <a:off x="0" y="-1"/>
              <a:ext cx="9144000" cy="634181"/>
            </a:xfrm>
            <a:prstGeom prst="rect">
              <a:avLst/>
            </a:prstGeom>
          </p:spPr>
        </p:pic>
        <p:pic>
          <p:nvPicPr>
            <p:cNvPr id="10" name="Image 9"/>
            <p:cNvPicPr>
              <a:picLocks noChangeAspect="1"/>
            </p:cNvPicPr>
            <p:nvPr/>
          </p:nvPicPr>
          <p:blipFill rotWithShape="1">
            <a:blip r:embed="rId3"/>
            <a:srcRect l="27580" t="3488"/>
            <a:stretch/>
          </p:blipFill>
          <p:spPr>
            <a:xfrm rot="10800000">
              <a:off x="-1" y="6548284"/>
              <a:ext cx="6622025" cy="309716"/>
            </a:xfrm>
            <a:prstGeom prst="rect">
              <a:avLst/>
            </a:prstGeom>
          </p:spPr>
        </p:pic>
      </p:grpSp>
      <p:sp>
        <p:nvSpPr>
          <p:cNvPr id="5" name="Rectangle 4"/>
          <p:cNvSpPr/>
          <p:nvPr/>
        </p:nvSpPr>
        <p:spPr>
          <a:xfrm>
            <a:off x="143691" y="4760926"/>
            <a:ext cx="8856617" cy="1323439"/>
          </a:xfrm>
          <a:prstGeom prst="rect">
            <a:avLst/>
          </a:prstGeom>
          <a:solidFill>
            <a:schemeClr val="accent5">
              <a:lumMod val="20000"/>
              <a:lumOff val="80000"/>
            </a:schemeClr>
          </a:solidFill>
        </p:spPr>
        <p:txBody>
          <a:bodyPr wrap="square">
            <a:spAutoFit/>
          </a:bodyPr>
          <a:lstStyle/>
          <a:p>
            <a:pPr marL="342900" indent="-342900">
              <a:buFont typeface="Arial" panose="020B0604020202020204" pitchFamily="34" charset="0"/>
              <a:buChar char="•"/>
            </a:pPr>
            <a:r>
              <a:rPr lang="fr-FR" sz="2000" b="1" dirty="0">
                <a:latin typeface="Arial Narrow" panose="020B0606020202030204" pitchFamily="34" charset="0"/>
              </a:rPr>
              <a:t>Une alimentation équilibrée est composée de toutes les substances nécessaires au bon fonctionnement de </a:t>
            </a:r>
            <a:r>
              <a:rPr lang="fr-FR" sz="2000" b="1" dirty="0" smtClean="0">
                <a:latin typeface="Arial Narrow" panose="020B0606020202030204" pitchFamily="34" charset="0"/>
              </a:rPr>
              <a:t>l’organisme</a:t>
            </a:r>
            <a:r>
              <a:rPr lang="fr-FR" sz="2000" b="1" dirty="0">
                <a:latin typeface="Arial Narrow" panose="020B0606020202030204" pitchFamily="34" charset="0"/>
              </a:rPr>
              <a:t>. </a:t>
            </a:r>
          </a:p>
          <a:p>
            <a:pPr marL="342900" indent="-342900">
              <a:buFont typeface="Arial" panose="020B0604020202020204" pitchFamily="34" charset="0"/>
              <a:buChar char="•"/>
            </a:pPr>
            <a:endParaRPr lang="fr-FR" sz="2000" b="1" dirty="0">
              <a:latin typeface="Arial Narrow" panose="020B0606020202030204" pitchFamily="34" charset="0"/>
            </a:endParaRPr>
          </a:p>
          <a:p>
            <a:pPr marL="342900" indent="-342900">
              <a:buFont typeface="Arial" panose="020B0604020202020204" pitchFamily="34" charset="0"/>
              <a:buChar char="•"/>
            </a:pPr>
            <a:r>
              <a:rPr lang="fr-FR" sz="2000" b="1" dirty="0">
                <a:latin typeface="Arial Narrow" panose="020B0606020202030204" pitchFamily="34" charset="0"/>
              </a:rPr>
              <a:t>Elle doit </a:t>
            </a:r>
            <a:r>
              <a:rPr lang="fr-FR" sz="2000" b="1" dirty="0" smtClean="0">
                <a:latin typeface="Arial Narrow" panose="020B0606020202030204" pitchFamily="34" charset="0"/>
              </a:rPr>
              <a:t>apporter </a:t>
            </a:r>
            <a:r>
              <a:rPr lang="fr-FR" sz="2000" b="1" dirty="0">
                <a:latin typeface="Arial Narrow" panose="020B0606020202030204" pitchFamily="34" charset="0"/>
              </a:rPr>
              <a:t>suffisamment de macro et de micronutriments.</a:t>
            </a:r>
            <a:endParaRPr lang="fr-FR" sz="2000" dirty="0">
              <a:latin typeface="Arial Narrow" panose="020B0606020202030204" pitchFamily="34" charset="0"/>
            </a:endParaRPr>
          </a:p>
        </p:txBody>
      </p:sp>
      <p:sp>
        <p:nvSpPr>
          <p:cNvPr id="6" name="Espace réservé du numéro de diapositive 5"/>
          <p:cNvSpPr>
            <a:spLocks noGrp="1"/>
          </p:cNvSpPr>
          <p:nvPr>
            <p:ph type="sldNum" sz="quarter" idx="12"/>
          </p:nvPr>
        </p:nvSpPr>
        <p:spPr/>
        <p:txBody>
          <a:bodyPr/>
          <a:lstStyle/>
          <a:p>
            <a:fld id="{052D8B5D-AB05-415B-AF9B-BDD74A468CEF}" type="slidenum">
              <a:rPr lang="fr-FR" smtClean="0"/>
              <a:t>7</a:t>
            </a:fld>
            <a:endParaRPr lang="fr-FR"/>
          </a:p>
        </p:txBody>
      </p:sp>
    </p:spTree>
    <p:extLst>
      <p:ext uri="{BB962C8B-B14F-4D97-AF65-F5344CB8AC3E}">
        <p14:creationId xmlns:p14="http://schemas.microsoft.com/office/powerpoint/2010/main" val="299260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691" y="650747"/>
            <a:ext cx="8856617" cy="584775"/>
          </a:xfrm>
          <a:prstGeom prst="rect">
            <a:avLst/>
          </a:prstGeom>
        </p:spPr>
        <p:txBody>
          <a:bodyPr wrap="square">
            <a:spAutoFit/>
          </a:bodyPr>
          <a:lstStyle/>
          <a:p>
            <a:pPr algn="ctr"/>
            <a:r>
              <a:rPr lang="fr-FR" sz="3200" b="1" dirty="0">
                <a:latin typeface="Arial Narrow" panose="020B0606020202030204" pitchFamily="34" charset="0"/>
              </a:rPr>
              <a:t>1.1. DEFINITIONS DES CONCEPTS</a:t>
            </a:r>
          </a:p>
        </p:txBody>
      </p:sp>
      <p:sp>
        <p:nvSpPr>
          <p:cNvPr id="7" name="Rectangle 6"/>
          <p:cNvSpPr/>
          <p:nvPr/>
        </p:nvSpPr>
        <p:spPr>
          <a:xfrm>
            <a:off x="134224" y="4141077"/>
            <a:ext cx="8856618" cy="1938992"/>
          </a:xfrm>
          <a:prstGeom prst="rect">
            <a:avLst/>
          </a:prstGeom>
          <a:solidFill>
            <a:schemeClr val="accent5">
              <a:lumMod val="20000"/>
              <a:lumOff val="80000"/>
            </a:schemeClr>
          </a:solidFill>
        </p:spPr>
        <p:txBody>
          <a:bodyPr wrap="square">
            <a:spAutoFit/>
          </a:bodyPr>
          <a:lstStyle/>
          <a:p>
            <a:pPr marL="285750" indent="-285750">
              <a:buFont typeface="Wingdings" panose="05000000000000000000" pitchFamily="2" charset="2"/>
              <a:buChar char="§"/>
            </a:pPr>
            <a:r>
              <a:rPr lang="fr-FR" sz="2000" b="1" dirty="0" smtClean="0">
                <a:latin typeface="Arial Narrow" panose="020B0606020202030204" pitchFamily="34" charset="0"/>
              </a:rPr>
              <a:t>Calories : c’est l’unité de mesure de la valeur énergétique ou de la quantité d’énergie contenue dans les aliments.</a:t>
            </a:r>
          </a:p>
          <a:p>
            <a:pPr marL="285750" indent="-285750">
              <a:buFont typeface="Wingdings" panose="05000000000000000000" pitchFamily="2" charset="2"/>
              <a:buChar char="§"/>
            </a:pPr>
            <a:endParaRPr lang="fr-FR" sz="2000" b="1" dirty="0" smtClean="0">
              <a:latin typeface="Arial Narrow" panose="020B0606020202030204" pitchFamily="34" charset="0"/>
            </a:endParaRPr>
          </a:p>
          <a:p>
            <a:pPr marL="285750" indent="-285750">
              <a:buFont typeface="Wingdings" panose="05000000000000000000" pitchFamily="2" charset="2"/>
              <a:buChar char="§"/>
            </a:pPr>
            <a:r>
              <a:rPr lang="fr-FR" sz="2000" b="1" dirty="0" smtClean="0">
                <a:latin typeface="Arial Narrow" panose="020B0606020202030204" pitchFamily="34" charset="0"/>
              </a:rPr>
              <a:t>Digestion : c’est le processus de transformation par l’appareil digestif des aliments en substances plus petites (les nutriments) afin qu’ils soient absorbés et passent dans le sang.</a:t>
            </a:r>
          </a:p>
        </p:txBody>
      </p:sp>
      <p:sp>
        <p:nvSpPr>
          <p:cNvPr id="8" name="Rectangle 7"/>
          <p:cNvSpPr/>
          <p:nvPr/>
        </p:nvSpPr>
        <p:spPr>
          <a:xfrm>
            <a:off x="143690" y="1357795"/>
            <a:ext cx="8856618" cy="2185214"/>
          </a:xfrm>
          <a:prstGeom prst="rect">
            <a:avLst/>
          </a:prstGeom>
        </p:spPr>
        <p:txBody>
          <a:bodyPr wrap="square">
            <a:spAutoFit/>
          </a:bodyPr>
          <a:lstStyle/>
          <a:p>
            <a:pPr marL="342900" indent="-342900">
              <a:buFont typeface="Wingdings" panose="05000000000000000000" pitchFamily="2" charset="2"/>
              <a:buChar char="Ø"/>
            </a:pPr>
            <a:r>
              <a:rPr lang="fr-FR" sz="2400" b="1" dirty="0" smtClean="0">
                <a:solidFill>
                  <a:srgbClr val="C00000"/>
                </a:solidFill>
                <a:latin typeface="Arial Narrow" panose="020B0606020202030204" pitchFamily="34" charset="0"/>
              </a:rPr>
              <a:t>Besoins nutritionnels </a:t>
            </a:r>
            <a:r>
              <a:rPr lang="fr-FR" sz="2400" b="1" dirty="0" smtClean="0">
                <a:latin typeface="Arial Narrow" panose="020B0606020202030204" pitchFamily="34" charset="0"/>
              </a:rPr>
              <a:t>: représentent la </a:t>
            </a:r>
            <a:r>
              <a:rPr lang="fr-FR" sz="2400" b="1" dirty="0" smtClean="0">
                <a:solidFill>
                  <a:srgbClr val="0033CC"/>
                </a:solidFill>
                <a:latin typeface="Arial Narrow" panose="020B0606020202030204" pitchFamily="34" charset="0"/>
              </a:rPr>
              <a:t>quantité moyenne d’énergie </a:t>
            </a:r>
            <a:r>
              <a:rPr lang="fr-FR" sz="2400" b="1" dirty="0" smtClean="0">
                <a:latin typeface="Arial Narrow" panose="020B0606020202030204" pitchFamily="34" charset="0"/>
              </a:rPr>
              <a:t>et d’</a:t>
            </a:r>
            <a:r>
              <a:rPr lang="fr-FR" sz="2400" b="1" dirty="0" smtClean="0">
                <a:solidFill>
                  <a:srgbClr val="0033CC"/>
                </a:solidFill>
                <a:latin typeface="Arial Narrow" panose="020B0606020202030204" pitchFamily="34" charset="0"/>
              </a:rPr>
              <a:t>autres nutriments </a:t>
            </a:r>
            <a:r>
              <a:rPr lang="fr-FR" sz="2400" b="1" dirty="0" smtClean="0">
                <a:latin typeface="Arial Narrow" panose="020B0606020202030204" pitchFamily="34" charset="0"/>
              </a:rPr>
              <a:t>nécessaires </a:t>
            </a:r>
            <a:r>
              <a:rPr lang="fr-FR" sz="2400" b="1" dirty="0" smtClean="0">
                <a:solidFill>
                  <a:srgbClr val="0033CC"/>
                </a:solidFill>
                <a:latin typeface="Arial Narrow" panose="020B0606020202030204" pitchFamily="34" charset="0"/>
              </a:rPr>
              <a:t>chaque jour à l’organisme </a:t>
            </a:r>
            <a:r>
              <a:rPr lang="fr-FR" sz="2400" b="1" dirty="0" smtClean="0">
                <a:latin typeface="Arial Narrow" panose="020B0606020202030204" pitchFamily="34" charset="0"/>
              </a:rPr>
              <a:t>pour se maintenir en </a:t>
            </a:r>
            <a:r>
              <a:rPr lang="fr-FR" sz="2400" b="1" dirty="0" smtClean="0">
                <a:solidFill>
                  <a:srgbClr val="0033CC"/>
                </a:solidFill>
                <a:latin typeface="Arial Narrow" panose="020B0606020202030204" pitchFamily="34" charset="0"/>
              </a:rPr>
              <a:t>bon état de santé physique et psychique </a:t>
            </a:r>
            <a:r>
              <a:rPr lang="fr-FR" sz="2400" b="1" dirty="0" smtClean="0">
                <a:latin typeface="Arial Narrow" panose="020B0606020202030204" pitchFamily="34" charset="0"/>
              </a:rPr>
              <a:t>en tenant compte de son état physiologique, de son sexe, de son poids, de son âge et de l’activité physique. </a:t>
            </a:r>
          </a:p>
          <a:p>
            <a:endParaRPr lang="fr-FR" sz="1600" b="1" dirty="0">
              <a:latin typeface="Arial Narrow" panose="020B0606020202030204" pitchFamily="34" charset="0"/>
            </a:endParaRPr>
          </a:p>
        </p:txBody>
      </p:sp>
      <p:grpSp>
        <p:nvGrpSpPr>
          <p:cNvPr id="9" name="Groupe 7"/>
          <p:cNvGrpSpPr/>
          <p:nvPr/>
        </p:nvGrpSpPr>
        <p:grpSpPr>
          <a:xfrm>
            <a:off x="-1" y="-1"/>
            <a:ext cx="9144001" cy="6858001"/>
            <a:chOff x="-1" y="-1"/>
            <a:chExt cx="9144001" cy="6858001"/>
          </a:xfrm>
        </p:grpSpPr>
        <p:pic>
          <p:nvPicPr>
            <p:cNvPr id="10" name="Image 8"/>
            <p:cNvPicPr>
              <a:picLocks noChangeAspect="1"/>
            </p:cNvPicPr>
            <p:nvPr/>
          </p:nvPicPr>
          <p:blipFill>
            <a:blip r:embed="rId3"/>
            <a:stretch>
              <a:fillRect/>
            </a:stretch>
          </p:blipFill>
          <p:spPr>
            <a:xfrm>
              <a:off x="0" y="-1"/>
              <a:ext cx="9144000" cy="634181"/>
            </a:xfrm>
            <a:prstGeom prst="rect">
              <a:avLst/>
            </a:prstGeom>
          </p:spPr>
        </p:pic>
        <p:pic>
          <p:nvPicPr>
            <p:cNvPr id="11" name="Image 9"/>
            <p:cNvPicPr>
              <a:picLocks noChangeAspect="1"/>
            </p:cNvPicPr>
            <p:nvPr/>
          </p:nvPicPr>
          <p:blipFill rotWithShape="1">
            <a:blip r:embed="rId3"/>
            <a:srcRect l="27580" t="3488"/>
            <a:stretch/>
          </p:blipFill>
          <p:spPr>
            <a:xfrm rot="10800000">
              <a:off x="-1" y="6548284"/>
              <a:ext cx="6622025" cy="309716"/>
            </a:xfrm>
            <a:prstGeom prst="rect">
              <a:avLst/>
            </a:prstGeom>
          </p:spPr>
        </p:pic>
      </p:grpSp>
      <p:sp>
        <p:nvSpPr>
          <p:cNvPr id="3" name="Espace réservé du numéro de diapositive 2"/>
          <p:cNvSpPr>
            <a:spLocks noGrp="1"/>
          </p:cNvSpPr>
          <p:nvPr>
            <p:ph type="sldNum" sz="quarter" idx="12"/>
          </p:nvPr>
        </p:nvSpPr>
        <p:spPr/>
        <p:txBody>
          <a:bodyPr/>
          <a:lstStyle/>
          <a:p>
            <a:fld id="{052D8B5D-AB05-415B-AF9B-BDD74A468CEF}" type="slidenum">
              <a:rPr lang="fr-FR" smtClean="0"/>
              <a:t>8</a:t>
            </a:fld>
            <a:endParaRPr lang="fr-FR"/>
          </a:p>
        </p:txBody>
      </p:sp>
    </p:spTree>
    <p:extLst>
      <p:ext uri="{BB962C8B-B14F-4D97-AF65-F5344CB8AC3E}">
        <p14:creationId xmlns:p14="http://schemas.microsoft.com/office/powerpoint/2010/main" val="119668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691" y="650747"/>
            <a:ext cx="8856617" cy="584775"/>
          </a:xfrm>
          <a:prstGeom prst="rect">
            <a:avLst/>
          </a:prstGeom>
        </p:spPr>
        <p:txBody>
          <a:bodyPr wrap="square">
            <a:spAutoFit/>
          </a:bodyPr>
          <a:lstStyle/>
          <a:p>
            <a:pPr algn="ctr"/>
            <a:r>
              <a:rPr lang="fr-FR" sz="3200" b="1" dirty="0">
                <a:latin typeface="Arial Narrow" panose="020B0606020202030204" pitchFamily="34" charset="0"/>
              </a:rPr>
              <a:t>1.1. DEFINITIONS DES CONCEPTS</a:t>
            </a:r>
          </a:p>
        </p:txBody>
      </p:sp>
      <p:sp>
        <p:nvSpPr>
          <p:cNvPr id="3" name="Rectangle 2"/>
          <p:cNvSpPr/>
          <p:nvPr/>
        </p:nvSpPr>
        <p:spPr>
          <a:xfrm>
            <a:off x="143691" y="1534183"/>
            <a:ext cx="8856618" cy="1569660"/>
          </a:xfrm>
          <a:prstGeom prst="rect">
            <a:avLst/>
          </a:prstGeom>
        </p:spPr>
        <p:txBody>
          <a:bodyPr wrap="square">
            <a:spAutoFit/>
          </a:bodyPr>
          <a:lstStyle/>
          <a:p>
            <a:pPr marL="342900" indent="-342900">
              <a:buFont typeface="Wingdings" panose="05000000000000000000" pitchFamily="2" charset="2"/>
              <a:buChar char="Ø"/>
            </a:pPr>
            <a:r>
              <a:rPr lang="fr-FR" sz="2400" b="1" dirty="0" smtClean="0">
                <a:solidFill>
                  <a:srgbClr val="C00000"/>
                </a:solidFill>
                <a:latin typeface="Arial Narrow" panose="020B0606020202030204" pitchFamily="34" charset="0"/>
              </a:rPr>
              <a:t>Etat nutritionnel </a:t>
            </a:r>
            <a:r>
              <a:rPr lang="fr-FR" sz="2400" b="1" dirty="0" smtClean="0">
                <a:latin typeface="Arial Narrow" panose="020B0606020202030204" pitchFamily="34" charset="0"/>
              </a:rPr>
              <a:t>: c’est l’</a:t>
            </a:r>
            <a:r>
              <a:rPr lang="fr-FR" sz="2400" b="1" dirty="0" smtClean="0">
                <a:solidFill>
                  <a:srgbClr val="0033CC"/>
                </a:solidFill>
                <a:latin typeface="Arial Narrow" panose="020B0606020202030204" pitchFamily="34" charset="0"/>
              </a:rPr>
              <a:t>état physiologique d’un individu </a:t>
            </a:r>
            <a:r>
              <a:rPr lang="fr-FR" sz="2400" b="1" dirty="0" smtClean="0">
                <a:latin typeface="Arial Narrow" panose="020B0606020202030204" pitchFamily="34" charset="0"/>
              </a:rPr>
              <a:t>qui résulte de la relation entre la </a:t>
            </a:r>
            <a:r>
              <a:rPr lang="fr-FR" sz="2400" b="1" dirty="0" smtClean="0">
                <a:solidFill>
                  <a:srgbClr val="0033CC"/>
                </a:solidFill>
                <a:latin typeface="Arial Narrow" panose="020B0606020202030204" pitchFamily="34" charset="0"/>
              </a:rPr>
              <a:t>consommation alimentaire </a:t>
            </a:r>
            <a:r>
              <a:rPr lang="fr-FR" sz="2400" b="1" dirty="0" smtClean="0">
                <a:latin typeface="Arial Narrow" panose="020B0606020202030204" pitchFamily="34" charset="0"/>
              </a:rPr>
              <a:t>(en macro et micro nutriments) et les </a:t>
            </a:r>
            <a:r>
              <a:rPr lang="fr-FR" sz="2400" b="1" dirty="0" smtClean="0">
                <a:solidFill>
                  <a:srgbClr val="0033CC"/>
                </a:solidFill>
                <a:latin typeface="Arial Narrow" panose="020B0606020202030204" pitchFamily="34" charset="0"/>
              </a:rPr>
              <a:t>besoins</a:t>
            </a:r>
            <a:r>
              <a:rPr lang="fr-FR" sz="2400" b="1" dirty="0" smtClean="0">
                <a:latin typeface="Arial Narrow" panose="020B0606020202030204" pitchFamily="34" charset="0"/>
              </a:rPr>
              <a:t>, ainsi que de la </a:t>
            </a:r>
            <a:r>
              <a:rPr lang="fr-FR" sz="2400" b="1" dirty="0" smtClean="0">
                <a:solidFill>
                  <a:srgbClr val="0033CC"/>
                </a:solidFill>
                <a:latin typeface="Arial Narrow" panose="020B0606020202030204" pitchFamily="34" charset="0"/>
              </a:rPr>
              <a:t>capacité du corps à absorber</a:t>
            </a:r>
            <a:r>
              <a:rPr lang="fr-FR" sz="2400" b="1" dirty="0" smtClean="0">
                <a:latin typeface="Arial Narrow" panose="020B0606020202030204" pitchFamily="34" charset="0"/>
              </a:rPr>
              <a:t> et à </a:t>
            </a:r>
            <a:r>
              <a:rPr lang="fr-FR" sz="2400" b="1" dirty="0" smtClean="0">
                <a:solidFill>
                  <a:srgbClr val="0033CC"/>
                </a:solidFill>
                <a:latin typeface="Arial Narrow" panose="020B0606020202030204" pitchFamily="34" charset="0"/>
              </a:rPr>
              <a:t>utiliser les nutriments</a:t>
            </a:r>
            <a:r>
              <a:rPr lang="fr-FR" sz="2400" b="1" dirty="0" smtClean="0">
                <a:latin typeface="Arial Narrow" panose="020B0606020202030204" pitchFamily="34" charset="0"/>
              </a:rPr>
              <a:t>.</a:t>
            </a:r>
            <a:endParaRPr lang="fr-FR" sz="2400" dirty="0">
              <a:latin typeface="Arial Narrow" panose="020B0606020202030204" pitchFamily="34" charset="0"/>
            </a:endParaRPr>
          </a:p>
        </p:txBody>
      </p:sp>
      <p:sp>
        <p:nvSpPr>
          <p:cNvPr id="8" name="Rectangle 7"/>
          <p:cNvSpPr/>
          <p:nvPr/>
        </p:nvSpPr>
        <p:spPr>
          <a:xfrm>
            <a:off x="143691" y="3407518"/>
            <a:ext cx="8856618" cy="2308324"/>
          </a:xfrm>
          <a:prstGeom prst="rect">
            <a:avLst/>
          </a:prstGeom>
        </p:spPr>
        <p:txBody>
          <a:bodyPr wrap="square">
            <a:spAutoFit/>
          </a:bodyPr>
          <a:lstStyle/>
          <a:p>
            <a:pPr marL="342900" indent="-342900">
              <a:buFont typeface="Wingdings" panose="05000000000000000000" pitchFamily="2" charset="2"/>
              <a:buChar char="Ø"/>
            </a:pPr>
            <a:r>
              <a:rPr lang="fr-FR" sz="2400" b="1" dirty="0">
                <a:solidFill>
                  <a:srgbClr val="C00000"/>
                </a:solidFill>
                <a:latin typeface="Arial Narrow" panose="020B0606020202030204" pitchFamily="34" charset="0"/>
              </a:rPr>
              <a:t>A</a:t>
            </a:r>
            <a:r>
              <a:rPr lang="fr-FR" sz="2400" b="1" dirty="0" smtClean="0">
                <a:solidFill>
                  <a:srgbClr val="C00000"/>
                </a:solidFill>
                <a:latin typeface="Arial Narrow" panose="020B0606020202030204" pitchFamily="34" charset="0"/>
              </a:rPr>
              <a:t>pport nutritionnel conseillé (ANC) </a:t>
            </a:r>
            <a:r>
              <a:rPr lang="fr-FR" sz="2400" b="1" dirty="0" smtClean="0">
                <a:latin typeface="Arial Narrow" panose="020B0606020202030204" pitchFamily="34" charset="0"/>
              </a:rPr>
              <a:t>: représente le </a:t>
            </a:r>
            <a:r>
              <a:rPr lang="fr-FR" sz="2400" b="1" dirty="0" smtClean="0">
                <a:solidFill>
                  <a:srgbClr val="0033CC"/>
                </a:solidFill>
                <a:latin typeface="Arial Narrow" panose="020B0606020202030204" pitchFamily="34" charset="0"/>
              </a:rPr>
              <a:t>besoin nutritionnel moyen</a:t>
            </a:r>
            <a:r>
              <a:rPr lang="fr-FR" sz="2400" b="1" dirty="0" smtClean="0">
                <a:latin typeface="Arial Narrow" panose="020B0606020202030204" pitchFamily="34" charset="0"/>
              </a:rPr>
              <a:t> mesuré pour un groupe d’individus auquel on ajoute 2 écart-types (2 x 15%) pour prendre en compte la variabilité interindividuelle. </a:t>
            </a:r>
          </a:p>
          <a:p>
            <a:endParaRPr lang="fr-FR" sz="2400" b="1" dirty="0">
              <a:latin typeface="Arial Narrow" panose="020B0606020202030204" pitchFamily="34" charset="0"/>
            </a:endParaRPr>
          </a:p>
          <a:p>
            <a:pPr marL="800100" lvl="1" indent="-342900">
              <a:buFont typeface="Arial Narrow" panose="020B0606020202030204" pitchFamily="34" charset="0"/>
              <a:buChar char="―"/>
            </a:pPr>
            <a:r>
              <a:rPr lang="fr-FR" sz="2400" b="1" i="1" dirty="0" smtClean="0">
                <a:solidFill>
                  <a:srgbClr val="00B050"/>
                </a:solidFill>
                <a:latin typeface="Arial Narrow" panose="020B0606020202030204" pitchFamily="34" charset="0"/>
              </a:rPr>
              <a:t>Les ANC couvrent les besoins de 97,5% de la population.</a:t>
            </a:r>
            <a:endParaRPr lang="fr-FR" sz="2400" i="1" dirty="0">
              <a:solidFill>
                <a:srgbClr val="00B050"/>
              </a:solidFill>
              <a:latin typeface="Arial Narrow" panose="020B0606020202030204" pitchFamily="34" charset="0"/>
            </a:endParaRPr>
          </a:p>
        </p:txBody>
      </p:sp>
      <p:grpSp>
        <p:nvGrpSpPr>
          <p:cNvPr id="6" name="Groupe 7"/>
          <p:cNvGrpSpPr/>
          <p:nvPr/>
        </p:nvGrpSpPr>
        <p:grpSpPr>
          <a:xfrm>
            <a:off x="-1" y="-1"/>
            <a:ext cx="9144001" cy="6858001"/>
            <a:chOff x="-1" y="-1"/>
            <a:chExt cx="9144001" cy="6858001"/>
          </a:xfrm>
        </p:grpSpPr>
        <p:pic>
          <p:nvPicPr>
            <p:cNvPr id="9" name="Image 8"/>
            <p:cNvPicPr>
              <a:picLocks noChangeAspect="1"/>
            </p:cNvPicPr>
            <p:nvPr/>
          </p:nvPicPr>
          <p:blipFill>
            <a:blip r:embed="rId3"/>
            <a:stretch>
              <a:fillRect/>
            </a:stretch>
          </p:blipFill>
          <p:spPr>
            <a:xfrm>
              <a:off x="0" y="-1"/>
              <a:ext cx="9144000" cy="634181"/>
            </a:xfrm>
            <a:prstGeom prst="rect">
              <a:avLst/>
            </a:prstGeom>
          </p:spPr>
        </p:pic>
        <p:pic>
          <p:nvPicPr>
            <p:cNvPr id="10" name="Image 9"/>
            <p:cNvPicPr>
              <a:picLocks noChangeAspect="1"/>
            </p:cNvPicPr>
            <p:nvPr/>
          </p:nvPicPr>
          <p:blipFill rotWithShape="1">
            <a:blip r:embed="rId3"/>
            <a:srcRect l="27580" t="3488"/>
            <a:stretch/>
          </p:blipFill>
          <p:spPr>
            <a:xfrm rot="10800000">
              <a:off x="-1" y="6548284"/>
              <a:ext cx="6622025" cy="309716"/>
            </a:xfrm>
            <a:prstGeom prst="rect">
              <a:avLst/>
            </a:prstGeom>
          </p:spPr>
        </p:pic>
      </p:grpSp>
      <p:sp>
        <p:nvSpPr>
          <p:cNvPr id="4" name="Espace réservé du numéro de diapositive 3"/>
          <p:cNvSpPr>
            <a:spLocks noGrp="1"/>
          </p:cNvSpPr>
          <p:nvPr>
            <p:ph type="sldNum" sz="quarter" idx="12"/>
          </p:nvPr>
        </p:nvSpPr>
        <p:spPr/>
        <p:txBody>
          <a:bodyPr/>
          <a:lstStyle/>
          <a:p>
            <a:fld id="{052D8B5D-AB05-415B-AF9B-BDD74A468CEF}" type="slidenum">
              <a:rPr lang="fr-FR" smtClean="0"/>
              <a:t>9</a:t>
            </a:fld>
            <a:endParaRPr lang="fr-FR"/>
          </a:p>
        </p:txBody>
      </p:sp>
    </p:spTree>
    <p:extLst>
      <p:ext uri="{BB962C8B-B14F-4D97-AF65-F5344CB8AC3E}">
        <p14:creationId xmlns:p14="http://schemas.microsoft.com/office/powerpoint/2010/main" val="293415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953</TotalTime>
  <Words>3140</Words>
  <Application>Microsoft Office PowerPoint</Application>
  <PresentationFormat>Affichage à l'écran (4:3)</PresentationFormat>
  <Paragraphs>456</Paragraphs>
  <Slides>58</Slides>
  <Notes>11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58</vt:i4>
      </vt:variant>
    </vt:vector>
  </HeadingPairs>
  <TitlesOfParts>
    <vt:vector size="66" baseType="lpstr">
      <vt:lpstr>Arial</vt:lpstr>
      <vt:lpstr>Arial Black</vt:lpstr>
      <vt:lpstr>Arial Narrow</vt:lpstr>
      <vt:lpstr>Calibri</vt:lpstr>
      <vt:lpstr>Calibri Light</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Mariko</dc:creator>
  <cp:lastModifiedBy>Dr Mariko</cp:lastModifiedBy>
  <cp:revision>97</cp:revision>
  <dcterms:created xsi:type="dcterms:W3CDTF">2020-03-03T13:53:43Z</dcterms:created>
  <dcterms:modified xsi:type="dcterms:W3CDTF">2020-10-24T01:44:14Z</dcterms:modified>
</cp:coreProperties>
</file>